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1" r:id="rId3"/>
    <p:sldId id="632" r:id="rId4"/>
    <p:sldId id="619" r:id="rId5"/>
    <p:sldId id="621" r:id="rId6"/>
    <p:sldId id="623" r:id="rId7"/>
    <p:sldId id="634" r:id="rId8"/>
    <p:sldId id="636" r:id="rId9"/>
    <p:sldId id="624" r:id="rId10"/>
    <p:sldId id="637" r:id="rId11"/>
    <p:sldId id="626" r:id="rId12"/>
    <p:sldId id="627" r:id="rId13"/>
    <p:sldId id="638" r:id="rId14"/>
    <p:sldId id="611" r:id="rId15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9" autoAdjust="0"/>
    <p:restoredTop sz="86320" autoAdjust="0"/>
  </p:normalViewPr>
  <p:slideViewPr>
    <p:cSldViewPr>
      <p:cViewPr varScale="1">
        <p:scale>
          <a:sx n="75" d="100"/>
          <a:sy n="75" d="100"/>
        </p:scale>
        <p:origin x="121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0119C9A-94DE-42A2-9E2A-A3CB336D132E}" type="datetimeFigureOut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1DB4E75-B551-42E0-8271-C5F1F91663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3412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17" tIns="45658" rIns="91317" bIns="456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17" tIns="45658" rIns="91317" bIns="456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60F7AC5C-05B5-4040-A832-EA91711AF1E0}" type="datetimeFigureOut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1363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7" tIns="45658" rIns="91317" bIns="4565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317" tIns="45658" rIns="91317" bIns="45658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17" tIns="45658" rIns="91317" bIns="456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17" tIns="45658" rIns="91317" bIns="456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3623DF79-494D-42CD-BB45-FC4EEF16C3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271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9E299-78D0-4849-9053-1259DC47E929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408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43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208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48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61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702ED3-B0F6-4586-9100-18B6ADDF4EF1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598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702ED3-B0F6-4586-9100-18B6ADDF4EF1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20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74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02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6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086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590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A5E8A-F6E0-4A8C-8D44-21CB24B7D133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43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87BE-35D8-4780-A7F9-9D84CAA11659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2D2D-1766-4D6C-8DF2-CC2A475BD9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F1533-556B-4CEB-A298-B30AD53885F3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8DE74-678C-443C-BD3D-5F4B53CD42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D70B-A93F-4C3F-8528-EB0DC56FA8A5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C3AD1-0620-4783-9799-A379F289F2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6"/>
          <p:cNvGrpSpPr>
            <a:grpSpLocks/>
          </p:cNvGrpSpPr>
          <p:nvPr/>
        </p:nvGrpSpPr>
        <p:grpSpPr bwMode="auto">
          <a:xfrm>
            <a:off x="0" y="908050"/>
            <a:ext cx="9128125" cy="900113"/>
            <a:chOff x="0" y="908720"/>
            <a:chExt cx="9128102" cy="899592"/>
          </a:xfrm>
        </p:grpSpPr>
        <p:sp>
          <p:nvSpPr>
            <p:cNvPr id="5" name="矩形 7"/>
            <p:cNvSpPr/>
            <p:nvPr userDrawn="1"/>
          </p:nvSpPr>
          <p:spPr>
            <a:xfrm>
              <a:off x="463549" y="1141948"/>
              <a:ext cx="3186105" cy="4331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衛生福利部</a:t>
              </a:r>
              <a:endParaRPr kumimoji="0" lang="en-US" altLang="zh-TW" sz="2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/>
                  </a:solidFill>
                  <a:latin typeface="+mj-lt"/>
                  <a:ea typeface="標楷體" pitchFamily="65" charset="-120"/>
                </a:rPr>
                <a:t>Ministry of Health and Welfare</a:t>
              </a:r>
              <a:endParaRPr kumimoji="0" lang="zh-TW" altLang="en-US" sz="1200" b="1" dirty="0">
                <a:solidFill>
                  <a:schemeClr val="bg1"/>
                </a:solidFill>
                <a:latin typeface="+mj-lt"/>
                <a:ea typeface="標楷體" pitchFamily="65" charset="-12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908720"/>
              <a:ext cx="899592" cy="899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矩形 9"/>
            <p:cNvSpPr/>
            <p:nvPr userDrawn="1"/>
          </p:nvSpPr>
          <p:spPr>
            <a:xfrm>
              <a:off x="3403591" y="1308538"/>
              <a:ext cx="5724511" cy="999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3116" y="27856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3C5-296D-47B5-AE19-971995865299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0645-6249-43F6-A97D-4F8E02C4EF8C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51EDE-27EB-4C1F-82EC-3B09F7399FD3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DA7B-2479-4781-B847-67082FE76F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3EAB-A3EB-4DCF-AA4E-11C12FB7A106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CEB23-435F-48AF-A85E-8AF1F8A5BE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4C81D-BD1C-4014-9EBC-8D74B99CB346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449D-BA3E-4873-8D1E-2447320F27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0A97-7C19-48C9-B86E-E75BE35720E1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BC08-2D6F-4AFF-A359-05B50EF88A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22B8-1960-4E31-8160-F44FBE9DEA0B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BDF9-B858-4F1D-87B1-46420D2240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9EF7B-38D5-44B3-874F-E7BE4A3A1A27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057C-9B00-41C1-B9C5-FB5538FAEE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F973-590B-4AA2-8DD7-A6CDCB51E9FD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3CD0-7045-49A5-9CA9-4890D94A42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307E4A-C567-4303-9D66-6212607B081B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1BCC10-8B8B-4371-8A59-A1020DCE19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1" name="群組 6"/>
          <p:cNvGrpSpPr>
            <a:grpSpLocks/>
          </p:cNvGrpSpPr>
          <p:nvPr/>
        </p:nvGrpSpPr>
        <p:grpSpPr bwMode="auto">
          <a:xfrm>
            <a:off x="0" y="908050"/>
            <a:ext cx="9128125" cy="900113"/>
            <a:chOff x="0" y="908720"/>
            <a:chExt cx="9128102" cy="899592"/>
          </a:xfrm>
        </p:grpSpPr>
        <p:sp>
          <p:nvSpPr>
            <p:cNvPr id="8" name="矩形 7"/>
            <p:cNvSpPr/>
            <p:nvPr userDrawn="1"/>
          </p:nvSpPr>
          <p:spPr>
            <a:xfrm>
              <a:off x="463549" y="1141948"/>
              <a:ext cx="3186105" cy="4331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衛生福利部</a:t>
              </a:r>
              <a:endParaRPr kumimoji="0" lang="en-US" altLang="zh-TW" sz="2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/>
                  </a:solidFill>
                  <a:latin typeface="+mj-lt"/>
                  <a:ea typeface="標楷體" pitchFamily="65" charset="-120"/>
                </a:rPr>
                <a:t>Ministry of Health and Welfare</a:t>
              </a:r>
              <a:endParaRPr kumimoji="0" lang="zh-TW" altLang="en-US" sz="1200" b="1" dirty="0">
                <a:solidFill>
                  <a:schemeClr val="bg1"/>
                </a:solidFill>
                <a:latin typeface="+mj-lt"/>
                <a:ea typeface="標楷體" pitchFamily="65" charset="-120"/>
              </a:endParaRPr>
            </a:p>
          </p:txBody>
        </p:sp>
        <p:pic>
          <p:nvPicPr>
            <p:cNvPr id="1033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908720"/>
              <a:ext cx="899592" cy="899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/>
            <p:nvPr userDrawn="1"/>
          </p:nvSpPr>
          <p:spPr>
            <a:xfrm>
              <a:off x="3403591" y="1308538"/>
              <a:ext cx="5724511" cy="999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80" r:id="rId2"/>
    <p:sldLayoutId id="2147484471" r:id="rId3"/>
    <p:sldLayoutId id="2147484472" r:id="rId4"/>
    <p:sldLayoutId id="2147484473" r:id="rId5"/>
    <p:sldLayoutId id="2147484474" r:id="rId6"/>
    <p:sldLayoutId id="2147484475" r:id="rId7"/>
    <p:sldLayoutId id="2147484476" r:id="rId8"/>
    <p:sldLayoutId id="2147484477" r:id="rId9"/>
    <p:sldLayoutId id="2147484478" r:id="rId10"/>
    <p:sldLayoutId id="2147484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CC"/>
          </a:solidFill>
          <a:latin typeface="標楷體" pitchFamily="65" charset="-120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dv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684213" y="2714625"/>
            <a:ext cx="7772400" cy="2214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sz="3200" dirty="0" smtClean="0">
                <a:ea typeface="標楷體"/>
                <a:cs typeface="Times New Roman"/>
              </a:rPr>
              <a:t/>
            </a:r>
            <a:br>
              <a:rPr lang="en-US" altLang="zh-TW" sz="3200" dirty="0" smtClean="0">
                <a:ea typeface="標楷體"/>
                <a:cs typeface="Times New Roman"/>
              </a:rPr>
            </a:br>
            <a:r>
              <a:rPr lang="en-US" altLang="zh-TW" sz="3200" dirty="0">
                <a:ea typeface="標楷體"/>
                <a:cs typeface="Times New Roman"/>
              </a:rPr>
              <a:t/>
            </a:r>
            <a:br>
              <a:rPr lang="en-US" altLang="zh-TW" sz="3200" dirty="0">
                <a:ea typeface="標楷體"/>
                <a:cs typeface="Times New Roman"/>
              </a:rPr>
            </a:br>
            <a:r>
              <a:rPr lang="en-US" altLang="zh-TW" sz="3200" dirty="0" smtClean="0">
                <a:ea typeface="標楷體"/>
                <a:cs typeface="Times New Roman"/>
              </a:rPr>
              <a:t>106</a:t>
            </a:r>
            <a:r>
              <a:rPr lang="zh-TW" altLang="en-US" sz="3200" dirty="0" smtClean="0">
                <a:ea typeface="標楷體"/>
                <a:cs typeface="Times New Roman"/>
              </a:rPr>
              <a:t>年「</a:t>
            </a:r>
            <a:r>
              <a:rPr lang="zh-TW" altLang="en-US" sz="3200" dirty="0">
                <a:ea typeface="標楷體"/>
                <a:cs typeface="Times New Roman"/>
              </a:rPr>
              <a:t>防暴社區初級預防宣導計畫</a:t>
            </a:r>
            <a:r>
              <a:rPr lang="zh-TW" altLang="en-US" sz="3200" dirty="0" smtClean="0">
                <a:ea typeface="標楷體"/>
                <a:cs typeface="Times New Roman"/>
              </a:rPr>
              <a:t>」</a:t>
            </a:r>
            <a:r>
              <a:rPr lang="en-US" altLang="zh-TW" sz="3200" dirty="0" smtClean="0">
                <a:ea typeface="標楷體"/>
                <a:cs typeface="Times New Roman"/>
              </a:rPr>
              <a:t/>
            </a:r>
            <a:br>
              <a:rPr lang="en-US" altLang="zh-TW" sz="3200" dirty="0" smtClean="0">
                <a:ea typeface="標楷體"/>
                <a:cs typeface="Times New Roman"/>
              </a:rPr>
            </a:br>
            <a:r>
              <a:rPr lang="zh-TW" altLang="en-US" sz="3200" dirty="0" smtClean="0">
                <a:ea typeface="標楷體"/>
                <a:cs typeface="Times New Roman"/>
              </a:rPr>
              <a:t>補助案作業時程及撰寫說明</a:t>
            </a:r>
            <a:r>
              <a:rPr lang="en-US" altLang="zh-TW" sz="3200" dirty="0" smtClean="0">
                <a:ea typeface="標楷體"/>
                <a:cs typeface="Times New Roman"/>
              </a:rPr>
              <a:t/>
            </a:r>
            <a:br>
              <a:rPr lang="en-US" altLang="zh-TW" sz="3200" dirty="0" smtClean="0">
                <a:ea typeface="標楷體"/>
                <a:cs typeface="Times New Roman"/>
              </a:rPr>
            </a:br>
            <a:r>
              <a:rPr lang="en-US" altLang="zh-TW" sz="2400" b="1" dirty="0" smtClean="0">
                <a:solidFill>
                  <a:srgbClr val="FF0000"/>
                </a:solidFill>
              </a:rPr>
              <a:t/>
            </a:r>
            <a:br>
              <a:rPr lang="en-US" altLang="zh-TW" sz="2400" b="1" dirty="0" smtClean="0">
                <a:solidFill>
                  <a:srgbClr val="FF0000"/>
                </a:solidFill>
              </a:rPr>
            </a:br>
            <a:r>
              <a:rPr lang="zh-TW" altLang="en-US" sz="2400" b="1" dirty="0" smtClean="0">
                <a:solidFill>
                  <a:srgbClr val="FF0000"/>
                </a:solidFill>
              </a:rPr>
              <a:t>                  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/>
            </a:r>
            <a:br>
              <a:rPr lang="en-US" altLang="zh-TW" sz="2400" b="1" dirty="0" smtClean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FF0000"/>
                </a:solidFill>
              </a:rPr>
              <a:t/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zh-TW" altLang="en-US" sz="2400" dirty="0" smtClean="0">
                <a:solidFill>
                  <a:srgbClr val="FF0000"/>
                </a:solidFill>
              </a:rPr>
              <a:t>                </a:t>
            </a:r>
            <a:r>
              <a:rPr lang="zh-TW" altLang="en-US" sz="3200" dirty="0" smtClean="0">
                <a:solidFill>
                  <a:srgbClr val="FF0000"/>
                </a:solidFill>
              </a:rPr>
              <a:t>衛生</a:t>
            </a:r>
            <a:r>
              <a:rPr lang="zh-TW" altLang="en-US" sz="3200" dirty="0">
                <a:solidFill>
                  <a:srgbClr val="FF0000"/>
                </a:solidFill>
              </a:rPr>
              <a:t>福利部</a:t>
            </a:r>
            <a:r>
              <a:rPr lang="en-US" altLang="zh-TW" sz="3200" dirty="0">
                <a:solidFill>
                  <a:srgbClr val="FF0000"/>
                </a:solidFill>
              </a:rPr>
              <a:t>(</a:t>
            </a:r>
            <a:r>
              <a:rPr lang="zh-TW" altLang="en-US" sz="3200" dirty="0">
                <a:solidFill>
                  <a:srgbClr val="FF0000"/>
                </a:solidFill>
              </a:rPr>
              <a:t>保護服務司</a:t>
            </a:r>
            <a:r>
              <a:rPr lang="en-US" altLang="zh-TW" sz="3200" dirty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>
                <a:solidFill>
                  <a:srgbClr val="FF0000"/>
                </a:solidFill>
              </a:rPr>
              <a:t>             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</a:rPr>
            </a:br>
            <a:r>
              <a:rPr lang="zh-TW" altLang="en-US" sz="3200" b="1" dirty="0" smtClean="0">
                <a:solidFill>
                  <a:srgbClr val="FF0000"/>
                </a:solidFill>
              </a:rPr>
              <a:t>               </a:t>
            </a:r>
            <a:r>
              <a:rPr lang="en-US" altLang="zh-TW" sz="6000" b="1" dirty="0" smtClean="0"/>
              <a:t/>
            </a:r>
            <a:br>
              <a:rPr lang="en-US" altLang="zh-TW" sz="6000" b="1" dirty="0" smtClean="0"/>
            </a:br>
            <a:endParaRPr lang="zh-TW" alt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4099" name="副標題 2"/>
          <p:cNvSpPr>
            <a:spLocks noGrp="1"/>
          </p:cNvSpPr>
          <p:nvPr>
            <p:ph type="subTitle" idx="1"/>
          </p:nvPr>
        </p:nvSpPr>
        <p:spPr>
          <a:xfrm>
            <a:off x="1403648" y="5373217"/>
            <a:ext cx="6400800" cy="936104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Arial" charset="0"/>
                <a:cs typeface="Arial" charset="0"/>
              </a:rPr>
              <a:t>日期：</a:t>
            </a:r>
            <a:r>
              <a:rPr lang="en-US" altLang="zh-TW" sz="2800" dirty="0" smtClean="0">
                <a:latin typeface="Arial" charset="0"/>
                <a:cs typeface="Arial" charset="0"/>
              </a:rPr>
              <a:t>106</a:t>
            </a:r>
            <a:r>
              <a:rPr lang="zh-TW" altLang="en-US" sz="2800" dirty="0" smtClean="0">
                <a:latin typeface="Arial" charset="0"/>
                <a:cs typeface="Arial" charset="0"/>
              </a:rPr>
              <a:t>年</a:t>
            </a:r>
            <a:r>
              <a:rPr lang="en-US" altLang="zh-TW" sz="2800" dirty="0">
                <a:latin typeface="Arial" charset="0"/>
                <a:cs typeface="Arial" charset="0"/>
              </a:rPr>
              <a:t>3</a:t>
            </a:r>
            <a:r>
              <a:rPr lang="zh-TW" altLang="en-US" sz="2800" dirty="0" smtClean="0">
                <a:latin typeface="Arial" charset="0"/>
                <a:cs typeface="Arial" charset="0"/>
              </a:rPr>
              <a:t>月</a:t>
            </a:r>
            <a:endParaRPr lang="en-US" altLang="zh-TW" sz="2800" dirty="0" smtClean="0">
              <a:latin typeface="Arial" charset="0"/>
              <a:cs typeface="Arial" charset="0"/>
            </a:endParaRPr>
          </a:p>
          <a:p>
            <a:pPr eaLnBrk="1" hangingPunct="1"/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A3453EE2-DD38-4B8A-B51F-966591535951}" type="slidenum">
              <a:rPr lang="zh-TW" altLang="en-US" sz="2400"/>
              <a:pPr>
                <a:defRPr/>
              </a:pPr>
              <a:t>1</a:t>
            </a:fld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三、</a:t>
            </a:r>
            <a:r>
              <a:rPr lang="zh-TW" altLang="en-US" dirty="0"/>
              <a:t>網站資源教學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10</a:t>
            </a:fld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5148063" y="2060848"/>
            <a:ext cx="36274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撰寫教學</a:t>
            </a:r>
            <a:r>
              <a:rPr lang="zh-TW" altLang="en-US" sz="3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，本簡報、申請表、申請書、授課講師簡報都在這裡</a:t>
            </a:r>
            <a:endParaRPr lang="zh-TW" altLang="en-US" sz="3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3857625" cy="4791710"/>
          </a:xfrm>
          <a:prstGeom prst="rect">
            <a:avLst/>
          </a:prstGeom>
        </p:spPr>
      </p:pic>
      <p:sp>
        <p:nvSpPr>
          <p:cNvPr id="3" name="上彎箭號 2"/>
          <p:cNvSpPr/>
          <p:nvPr/>
        </p:nvSpPr>
        <p:spPr>
          <a:xfrm>
            <a:off x="4522862" y="4581128"/>
            <a:ext cx="2592288" cy="98852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2424360" y="4797152"/>
            <a:ext cx="2098502" cy="1080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19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四、補助</a:t>
            </a:r>
            <a:r>
              <a:rPr lang="zh-TW" altLang="en-US" dirty="0"/>
              <a:t>案撰寫說明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68313" y="1628800"/>
            <a:ext cx="8389937" cy="5229200"/>
          </a:xfrm>
        </p:spPr>
        <p:txBody>
          <a:bodyPr/>
          <a:lstStyle/>
          <a:p>
            <a:r>
              <a:rPr lang="zh-TW" altLang="zh-TW" b="1" dirty="0"/>
              <a:t>〔單位名稱〕〔計畫名稱〕申請補助計畫書（格式）</a:t>
            </a:r>
            <a:endParaRPr lang="zh-TW" altLang="zh-TW" sz="2800" dirty="0"/>
          </a:p>
          <a:p>
            <a:pPr marL="0" indent="0">
              <a:buNone/>
            </a:pPr>
            <a:r>
              <a:rPr lang="zh-TW" altLang="zh-TW" dirty="0" smtClean="0"/>
              <a:t>一</a:t>
            </a:r>
            <a:r>
              <a:rPr lang="zh-TW" altLang="zh-TW" dirty="0"/>
              <a:t>、目的：</a:t>
            </a:r>
            <a:endParaRPr lang="zh-TW" altLang="zh-TW" sz="2800" dirty="0"/>
          </a:p>
          <a:p>
            <a:pPr marL="0" indent="0">
              <a:buNone/>
            </a:pPr>
            <a:r>
              <a:rPr lang="zh-TW" altLang="zh-TW" dirty="0" smtClean="0"/>
              <a:t>二</a:t>
            </a:r>
            <a:r>
              <a:rPr lang="zh-TW" altLang="zh-TW" dirty="0"/>
              <a:t>、主辦單位：</a:t>
            </a:r>
            <a:endParaRPr lang="zh-TW" altLang="zh-TW" sz="2800" dirty="0"/>
          </a:p>
          <a:p>
            <a:pPr marL="0" indent="0">
              <a:buNone/>
            </a:pPr>
            <a:r>
              <a:rPr lang="zh-TW" altLang="zh-TW" dirty="0" smtClean="0"/>
              <a:t>三</a:t>
            </a:r>
            <a:r>
              <a:rPr lang="zh-TW" altLang="zh-TW" dirty="0"/>
              <a:t>、協辦單位：</a:t>
            </a:r>
            <a:endParaRPr lang="zh-TW" altLang="zh-TW" sz="2800" dirty="0"/>
          </a:p>
          <a:p>
            <a:pPr marL="0" indent="0">
              <a:buNone/>
            </a:pPr>
            <a:r>
              <a:rPr lang="zh-TW" altLang="zh-TW" dirty="0" smtClean="0"/>
              <a:t>四</a:t>
            </a:r>
            <a:r>
              <a:rPr lang="zh-TW" altLang="zh-TW" dirty="0"/>
              <a:t>、時間（期程）：</a:t>
            </a:r>
            <a:endParaRPr lang="zh-TW" altLang="zh-TW" sz="2800" dirty="0"/>
          </a:p>
          <a:p>
            <a:pPr marL="0" indent="0">
              <a:buNone/>
            </a:pPr>
            <a:r>
              <a:rPr lang="zh-TW" altLang="zh-TW" dirty="0" smtClean="0"/>
              <a:t>五</a:t>
            </a:r>
            <a:r>
              <a:rPr lang="zh-TW" altLang="zh-TW" dirty="0"/>
              <a:t>、地點：</a:t>
            </a:r>
            <a:endParaRPr lang="zh-TW" altLang="zh-TW" sz="2800" dirty="0"/>
          </a:p>
          <a:p>
            <a:pPr marL="0" indent="0">
              <a:buNone/>
            </a:pPr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11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053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四、補助案撰寫說明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68313" y="1628800"/>
            <a:ext cx="8389937" cy="5229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六</a:t>
            </a:r>
            <a:r>
              <a:rPr lang="zh-TW" altLang="en-US" dirty="0"/>
              <a:t>、內容：</a:t>
            </a:r>
            <a:r>
              <a:rPr lang="en-US" altLang="zh-TW" dirty="0"/>
              <a:t>(</a:t>
            </a:r>
            <a:r>
              <a:rPr lang="zh-TW" altLang="en-US" dirty="0"/>
              <a:t>至少包括下列項目說明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zh-TW" dirty="0"/>
              <a:t>一</a:t>
            </a:r>
            <a:r>
              <a:rPr lang="en-US" altLang="zh-TW" dirty="0"/>
              <a:t>)</a:t>
            </a:r>
            <a:r>
              <a:rPr lang="zh-TW" altLang="zh-TW" dirty="0"/>
              <a:t>社區問題之分析方法與策略。</a:t>
            </a:r>
            <a:endParaRPr lang="zh-TW" altLang="zh-TW" sz="2800" dirty="0"/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zh-TW" dirty="0"/>
              <a:t>社區宣導主題、議題</a:t>
            </a:r>
            <a:r>
              <a:rPr lang="en-US" altLang="zh-TW" dirty="0"/>
              <a:t>(</a:t>
            </a:r>
            <a:r>
              <a:rPr lang="zh-TW" altLang="zh-TW" dirty="0"/>
              <a:t>主軸</a:t>
            </a:r>
            <a:r>
              <a:rPr lang="en-US" altLang="zh-TW" dirty="0"/>
              <a:t>)</a:t>
            </a:r>
            <a:r>
              <a:rPr lang="zh-TW" altLang="zh-TW" dirty="0"/>
              <a:t>。</a:t>
            </a:r>
            <a:endParaRPr lang="zh-TW" altLang="zh-TW" sz="2800" dirty="0"/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  <a:r>
              <a:rPr lang="zh-TW" altLang="zh-TW" dirty="0"/>
              <a:t>如何選定實作社區，參與社區</a:t>
            </a:r>
            <a:r>
              <a:rPr lang="en-US" altLang="zh-TW" dirty="0"/>
              <a:t>(</a:t>
            </a:r>
            <a:r>
              <a:rPr lang="zh-TW" altLang="zh-TW" dirty="0"/>
              <a:t>對象</a:t>
            </a:r>
            <a:r>
              <a:rPr lang="en-US" altLang="zh-TW" dirty="0"/>
              <a:t>)</a:t>
            </a:r>
            <a:r>
              <a:rPr lang="zh-TW" altLang="zh-TW" dirty="0"/>
              <a:t>及人數。</a:t>
            </a:r>
            <a:endParaRPr lang="zh-TW" altLang="zh-TW" sz="2800" dirty="0"/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zh-TW" dirty="0"/>
              <a:t>四</a:t>
            </a:r>
            <a:r>
              <a:rPr lang="en-US" altLang="zh-TW" dirty="0"/>
              <a:t>)</a:t>
            </a:r>
            <a:r>
              <a:rPr lang="zh-TW" altLang="zh-TW" dirty="0"/>
              <a:t>宣導內容</a:t>
            </a:r>
            <a:r>
              <a:rPr lang="en-US" altLang="zh-TW" dirty="0"/>
              <a:t>(</a:t>
            </a:r>
            <a:r>
              <a:rPr lang="zh-TW" altLang="zh-TW" dirty="0"/>
              <a:t>內涵</a:t>
            </a:r>
            <a:r>
              <a:rPr lang="en-US" altLang="zh-TW" dirty="0"/>
              <a:t>)</a:t>
            </a:r>
            <a:r>
              <a:rPr lang="zh-TW" altLang="zh-TW" dirty="0"/>
              <a:t>、辦理方式。</a:t>
            </a:r>
            <a:endParaRPr lang="zh-TW" altLang="zh-TW" sz="2800" dirty="0"/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zh-TW" dirty="0"/>
              <a:t>五</a:t>
            </a:r>
            <a:r>
              <a:rPr lang="en-US" altLang="zh-TW" dirty="0"/>
              <a:t>)</a:t>
            </a:r>
            <a:r>
              <a:rPr lang="zh-TW" altLang="zh-TW" dirty="0"/>
              <a:t>與直轄市、縣（市）政府之合作模式。</a:t>
            </a:r>
            <a:endParaRPr lang="zh-TW" altLang="zh-TW" sz="2800" dirty="0"/>
          </a:p>
          <a:p>
            <a:endParaRPr lang="zh-TW" altLang="zh-TW" sz="2800" dirty="0"/>
          </a:p>
          <a:p>
            <a:pPr marL="0" indent="0">
              <a:buNone/>
            </a:pPr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12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650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四、補助案撰寫說明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68313" y="1628800"/>
            <a:ext cx="8389937" cy="5229200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 smtClean="0"/>
              <a:t>七</a:t>
            </a:r>
            <a:r>
              <a:rPr lang="zh-TW" altLang="zh-TW" dirty="0"/>
              <a:t>、預期效益：</a:t>
            </a:r>
          </a:p>
          <a:p>
            <a:pPr marL="0" indent="0">
              <a:buNone/>
            </a:pPr>
            <a:r>
              <a:rPr lang="zh-TW" altLang="zh-TW" dirty="0" smtClean="0"/>
              <a:t>八</a:t>
            </a:r>
            <a:r>
              <a:rPr lang="zh-TW" altLang="zh-TW" dirty="0"/>
              <a:t>、過去服務績效（無者免填）：</a:t>
            </a:r>
          </a:p>
          <a:p>
            <a:pPr marL="0" indent="0">
              <a:buNone/>
            </a:pPr>
            <a:r>
              <a:rPr lang="zh-TW" altLang="zh-TW" dirty="0" smtClean="0"/>
              <a:t>九</a:t>
            </a:r>
            <a:r>
              <a:rPr lang="zh-TW" altLang="zh-TW" dirty="0"/>
              <a:t>、經費概算：</a:t>
            </a:r>
          </a:p>
          <a:p>
            <a:pPr marL="0" indent="0">
              <a:buNone/>
            </a:pPr>
            <a:r>
              <a:rPr lang="zh-TW" altLang="zh-TW" dirty="0" smtClean="0"/>
              <a:t>十</a:t>
            </a:r>
            <a:r>
              <a:rPr lang="zh-TW" altLang="zh-TW" dirty="0"/>
              <a:t>、經費來源：（請註明是否對外收費及其基準）</a:t>
            </a:r>
          </a:p>
          <a:p>
            <a:endParaRPr lang="zh-TW" altLang="zh-TW" sz="2800" dirty="0"/>
          </a:p>
          <a:p>
            <a:pPr marL="0" indent="0">
              <a:buNone/>
            </a:pPr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13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1928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3"/>
          <p:cNvSpPr>
            <a:spLocks noGrp="1"/>
          </p:cNvSpPr>
          <p:nvPr>
            <p:ph type="title"/>
          </p:nvPr>
        </p:nvSpPr>
        <p:spPr>
          <a:xfrm>
            <a:off x="463550" y="28575"/>
            <a:ext cx="8229600" cy="1143000"/>
          </a:xfrm>
        </p:spPr>
        <p:txBody>
          <a:bodyPr/>
          <a:lstStyle/>
          <a:p>
            <a:r>
              <a:rPr lang="zh-TW" altLang="en-US" smtClean="0"/>
              <a:t>防暴齊攜手、責任在你我</a:t>
            </a:r>
          </a:p>
        </p:txBody>
      </p:sp>
      <p:sp>
        <p:nvSpPr>
          <p:cNvPr id="13315" name="內容版面配置區 4"/>
          <p:cNvSpPr>
            <a:spLocks noGrp="1"/>
          </p:cNvSpPr>
          <p:nvPr>
            <p:ph idx="1"/>
          </p:nvPr>
        </p:nvSpPr>
        <p:spPr>
          <a:xfrm>
            <a:off x="571500" y="2928938"/>
            <a:ext cx="8229600" cy="2911475"/>
          </a:xfrm>
        </p:spPr>
        <p:txBody>
          <a:bodyPr/>
          <a:lstStyle/>
          <a:p>
            <a:pPr algn="ctr">
              <a:buNone/>
            </a:pPr>
            <a:r>
              <a:rPr lang="zh-TW" altLang="en-US" sz="7200" dirty="0" smtClean="0"/>
              <a:t>相關資料請上網打</a:t>
            </a:r>
            <a:r>
              <a:rPr lang="zh-TW" altLang="en-US" sz="7200" b="1" dirty="0" smtClean="0">
                <a:solidFill>
                  <a:srgbClr val="FF0000"/>
                </a:solidFill>
              </a:rPr>
              <a:t>街坊</a:t>
            </a:r>
            <a:r>
              <a:rPr lang="zh-TW" altLang="en-US" sz="7200" b="1" dirty="0">
                <a:solidFill>
                  <a:srgbClr val="FF0000"/>
                </a:solidFill>
              </a:rPr>
              <a:t>出招</a:t>
            </a:r>
            <a:r>
              <a:rPr lang="en-US" altLang="zh-TW" sz="7200" b="1" dirty="0" smtClean="0">
                <a:solidFill>
                  <a:srgbClr val="FF0000"/>
                </a:solidFill>
              </a:rPr>
              <a:t>5</a:t>
            </a:r>
            <a:r>
              <a:rPr lang="zh-TW" altLang="en-US" sz="72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7200" dirty="0" smtClean="0"/>
              <a:t>搜尋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0400" y="6357938"/>
            <a:ext cx="2133600" cy="365125"/>
          </a:xfrm>
        </p:spPr>
        <p:txBody>
          <a:bodyPr/>
          <a:lstStyle/>
          <a:p>
            <a:pPr>
              <a:defRPr/>
            </a:pPr>
            <a:fld id="{7F91DFFB-5CE2-404B-8AB8-F45E32680945}" type="slidenum">
              <a:rPr lang="zh-TW" altLang="en-US" sz="2400" smtClean="0"/>
              <a:pPr>
                <a:defRPr/>
              </a:pPr>
              <a:t>14</a:t>
            </a:fld>
            <a:endParaRPr lang="zh-TW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63550" y="28575"/>
            <a:ext cx="8229600" cy="1143000"/>
          </a:xfrm>
        </p:spPr>
        <p:txBody>
          <a:bodyPr/>
          <a:lstStyle/>
          <a:p>
            <a:r>
              <a:rPr lang="zh-TW" altLang="en-US" smtClean="0"/>
              <a:t>報告大綱</a:t>
            </a: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8014345" cy="4597251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一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、補助案作業</a:t>
            </a:r>
            <a:r>
              <a:rPr lang="zh-TW" altLang="en-US" sz="3600" b="1" dirty="0">
                <a:solidFill>
                  <a:srgbClr val="002060"/>
                </a:solidFill>
              </a:rPr>
              <a:t>時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程說明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二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、補助案如何申請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3600" b="1" dirty="0" smtClean="0">
                <a:solidFill>
                  <a:srgbClr val="002060"/>
                </a:solidFill>
              </a:rPr>
              <a:t>三、網站資源教學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四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、補助案撰寫說明</a:t>
            </a:r>
            <a:endParaRPr lang="zh-TW" alt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980CD55-9F9F-4FDE-B651-1830ACCE963B}" type="slidenum">
              <a:rPr lang="zh-TW" altLang="en-US" sz="24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zh-TW" altLang="en-US" sz="24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63550" y="28575"/>
            <a:ext cx="8229600" cy="1143000"/>
          </a:xfrm>
        </p:spPr>
        <p:txBody>
          <a:bodyPr/>
          <a:lstStyle/>
          <a:p>
            <a:r>
              <a:rPr lang="zh-TW" altLang="en-US" dirty="0"/>
              <a:t>一、補助案作業時程說明</a:t>
            </a:r>
            <a:endParaRPr lang="zh-TW" altLang="en-US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8014345" cy="4597251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endParaRPr lang="en-US" altLang="zh-TW" sz="3600" b="1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</a:rPr>
              <a:t>一、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申請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：即日</a:t>
            </a:r>
            <a:r>
              <a:rPr lang="zh-TW" altLang="en-US" sz="2800" b="1" dirty="0">
                <a:solidFill>
                  <a:srgbClr val="002060"/>
                </a:solidFill>
              </a:rPr>
              <a:t>起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~106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3/31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止</a:t>
            </a:r>
            <a:r>
              <a:rPr lang="zh-TW" altLang="en-US" sz="2800" b="1" dirty="0">
                <a:solidFill>
                  <a:srgbClr val="002060"/>
                </a:solidFill>
              </a:rPr>
              <a:t>，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向協會立案所在地、方案推動區域之</a:t>
            </a:r>
            <a:r>
              <a:rPr lang="zh-TW" altLang="en-US" sz="2800" b="1" dirty="0">
                <a:solidFill>
                  <a:srgbClr val="002060"/>
                </a:solidFill>
              </a:rPr>
              <a:t>地方政府申請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2800" b="1" dirty="0">
                <a:solidFill>
                  <a:srgbClr val="002060"/>
                </a:solidFill>
              </a:rPr>
              <a:t>二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核定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：本部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106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</a:t>
            </a:r>
            <a:r>
              <a:rPr lang="en-US" altLang="zh-TW" sz="2800" b="1" dirty="0">
                <a:solidFill>
                  <a:srgbClr val="002060"/>
                </a:solidFill>
              </a:rPr>
              <a:t>4</a:t>
            </a:r>
            <a:r>
              <a:rPr lang="zh-TW" altLang="en-US" sz="2800" b="1" dirty="0">
                <a:solidFill>
                  <a:srgbClr val="002060"/>
                </a:solidFill>
              </a:rPr>
              <a:t>月至</a:t>
            </a:r>
            <a:r>
              <a:rPr lang="en-US" altLang="zh-TW" sz="2800" b="1" dirty="0">
                <a:solidFill>
                  <a:srgbClr val="002060"/>
                </a:solidFill>
              </a:rPr>
              <a:t>5</a:t>
            </a:r>
            <a:r>
              <a:rPr lang="zh-TW" altLang="en-US" sz="2800" b="1" dirty="0">
                <a:solidFill>
                  <a:srgbClr val="002060"/>
                </a:solidFill>
              </a:rPr>
              <a:t>月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中旬召開</a:t>
            </a:r>
            <a:r>
              <a:rPr lang="zh-TW" altLang="en-US" sz="2800" b="1" dirty="0">
                <a:solidFill>
                  <a:srgbClr val="002060"/>
                </a:solidFill>
              </a:rPr>
              <a:t>評選會議並核定補助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額度。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</a:rPr>
              <a:t>三、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執行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：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106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5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月中旬</a:t>
            </a:r>
            <a:r>
              <a:rPr lang="zh-TW" altLang="en-US" sz="2800" b="1" dirty="0">
                <a:solidFill>
                  <a:srgbClr val="002060"/>
                </a:solidFill>
              </a:rPr>
              <a:t>核定後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～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106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12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月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31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日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r>
              <a:rPr lang="zh-TW" altLang="en-US" sz="2800" b="1" dirty="0">
                <a:solidFill>
                  <a:srgbClr val="002060"/>
                </a:solidFill>
              </a:rPr>
              <a:t>四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、</a:t>
            </a:r>
            <a:r>
              <a:rPr lang="zh-TW" altLang="en-US" sz="2800" b="1" dirty="0">
                <a:solidFill>
                  <a:srgbClr val="FF0000"/>
                </a:solidFill>
              </a:rPr>
              <a:t>核銷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：年底前向地方政府核銷，地方政府需於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106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12</a:t>
            </a:r>
            <a:r>
              <a:rPr lang="zh-TW" altLang="en-US" sz="2800" b="1" dirty="0">
                <a:solidFill>
                  <a:srgbClr val="002060"/>
                </a:solidFill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</a:rPr>
              <a:t>31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日前核轉核銷</a:t>
            </a:r>
            <a:endParaRPr lang="en-US" altLang="zh-TW" sz="2800" b="1" dirty="0">
              <a:solidFill>
                <a:srgbClr val="002060"/>
              </a:solidFill>
            </a:endParaRP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None/>
            </a:pPr>
            <a:endParaRPr lang="zh-TW" alt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980CD55-9F9F-4FDE-B651-1830ACCE963B}" type="slidenum">
              <a:rPr lang="zh-TW" altLang="en-US" sz="24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zh-TW" altLang="en-US" sz="2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611560" y="1628800"/>
            <a:ext cx="2664296" cy="782850"/>
          </a:xfrm>
          <a:prstGeom prst="round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lvl="0" algn="ctr">
              <a:defRPr/>
            </a:pPr>
            <a:r>
              <a:rPr lang="zh-TW" altLang="en-US" sz="32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補助案申請</a:t>
            </a:r>
            <a:endParaRPr lang="zh-TW" altLang="en-US" sz="32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774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二</a:t>
            </a:r>
            <a:r>
              <a:rPr lang="zh-TW" altLang="en-US" dirty="0"/>
              <a:t>、補助案如何申請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68313" y="1773238"/>
            <a:ext cx="8389937" cy="4708525"/>
          </a:xfrm>
        </p:spPr>
        <p:txBody>
          <a:bodyPr/>
          <a:lstStyle/>
          <a:p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4</a:t>
            </a:fld>
            <a:endParaRPr lang="zh-TW" altLang="en-US" sz="2400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gray">
          <a:xfrm>
            <a:off x="467544" y="3272210"/>
            <a:ext cx="3672334" cy="1512168"/>
          </a:xfrm>
          <a:prstGeom prst="rightArrowCallout">
            <a:avLst>
              <a:gd name="adj1" fmla="val 25000"/>
              <a:gd name="adj2" fmla="val 25000"/>
              <a:gd name="adj3" fmla="val 0"/>
              <a:gd name="adj4" fmla="val 100000"/>
            </a:avLst>
          </a:prstGeom>
          <a:solidFill>
            <a:srgbClr val="A1A646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全國性、</a:t>
            </a:r>
            <a:r>
              <a:rPr lang="zh-TW" altLang="en-US" sz="2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省級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立案</a:t>
            </a:r>
            <a:r>
              <a:rPr lang="zh-TW" altLang="en-US" sz="2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民間單位</a:t>
            </a:r>
            <a:endParaRPr lang="zh-TW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gray">
          <a:xfrm>
            <a:off x="467544" y="5242421"/>
            <a:ext cx="5256510" cy="936625"/>
          </a:xfrm>
          <a:prstGeom prst="rightArrowCallout">
            <a:avLst>
              <a:gd name="adj1" fmla="val 25000"/>
              <a:gd name="adj2" fmla="val 25000"/>
              <a:gd name="adj3" fmla="val 43559"/>
              <a:gd name="adj4" fmla="val 80583"/>
            </a:avLst>
          </a:prstGeom>
          <a:solidFill>
            <a:srgbClr val="D973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zh-TW" altLang="en-US" sz="2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地方政府立案之民間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單位、社區發展協會</a:t>
            </a:r>
            <a:endParaRPr lang="en-US" altLang="zh-TW" sz="2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gray">
          <a:xfrm rot="1093462">
            <a:off x="4162288" y="4447058"/>
            <a:ext cx="1800200" cy="432048"/>
          </a:xfrm>
          <a:prstGeom prst="homePlate">
            <a:avLst>
              <a:gd name="adj" fmla="val 59827"/>
            </a:avLst>
          </a:prstGeom>
          <a:solidFill>
            <a:srgbClr val="D973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4450" rIns="45720" bIns="44450" anchor="ctr" anchorCtr="1"/>
          <a:lstStyle>
            <a:lvl1pPr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地方性活動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953087" y="2024871"/>
            <a:ext cx="2610570" cy="1476930"/>
            <a:chOff x="295" y="1298"/>
            <a:chExt cx="5182" cy="1678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295" y="1298"/>
              <a:ext cx="5182" cy="167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DDDDDD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gray">
            <a:xfrm>
              <a:off x="300" y="1423"/>
              <a:ext cx="222" cy="1397"/>
            </a:xfrm>
            <a:prstGeom prst="rect">
              <a:avLst/>
            </a:prstGeom>
            <a:solidFill>
              <a:srgbClr val="639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/>
            </a:p>
          </p:txBody>
        </p:sp>
      </p:grpSp>
      <p:sp>
        <p:nvSpPr>
          <p:cNvPr id="14" name="矩形 13"/>
          <p:cNvSpPr/>
          <p:nvPr/>
        </p:nvSpPr>
        <p:spPr>
          <a:xfrm>
            <a:off x="6067721" y="2038489"/>
            <a:ext cx="23762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向</a:t>
            </a: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衛生福利部、</a:t>
            </a:r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申請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950568" y="4868903"/>
            <a:ext cx="2610570" cy="1368152"/>
            <a:chOff x="295" y="1386"/>
            <a:chExt cx="5182" cy="1678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295" y="1386"/>
              <a:ext cx="5182" cy="167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DDDDDD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/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gray">
            <a:xfrm>
              <a:off x="300" y="1491"/>
              <a:ext cx="222" cy="139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/>
            </a:p>
          </p:txBody>
        </p:sp>
      </p:grpSp>
      <p:sp>
        <p:nvSpPr>
          <p:cNvPr id="18" name="矩形 17"/>
          <p:cNvSpPr/>
          <p:nvPr/>
        </p:nvSpPr>
        <p:spPr>
          <a:xfrm>
            <a:off x="6184874" y="5106703"/>
            <a:ext cx="23762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向</a:t>
            </a:r>
            <a:r>
              <a:rPr lang="zh-TW" altLang="en-US" sz="2600" b="1" dirty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地方政府</a:t>
            </a:r>
            <a:endParaRPr lang="en-US" altLang="zh-TW" sz="2600" b="1" dirty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sym typeface="Wingdings" panose="05000000000000000000" pitchFamily="2" charset="2"/>
            </a:endParaRPr>
          </a:p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申請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660232" y="3668683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符合規定者，函送衛福部核辦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向上箭號 19"/>
          <p:cNvSpPr/>
          <p:nvPr/>
        </p:nvSpPr>
        <p:spPr>
          <a:xfrm>
            <a:off x="6240659" y="3560242"/>
            <a:ext cx="288032" cy="1224136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78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二、補助案如何</a:t>
            </a:r>
            <a:r>
              <a:rPr lang="zh-TW" altLang="en-US" dirty="0" smtClean="0"/>
              <a:t>申請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251521" y="1773238"/>
            <a:ext cx="8606730" cy="4708525"/>
          </a:xfrm>
        </p:spPr>
        <p:txBody>
          <a:bodyPr/>
          <a:lstStyle/>
          <a:p>
            <a:pPr marL="838200" indent="-571500" eaLnBrk="1" hangingPunct="1">
              <a:spcBef>
                <a:spcPts val="0"/>
              </a:spcBef>
              <a:defRPr/>
            </a:pPr>
            <a:r>
              <a:rPr lang="zh-TW" altLang="en-US" sz="4000" b="1" dirty="0">
                <a:solidFill>
                  <a:srgbClr val="C00000"/>
                </a:solidFill>
              </a:rPr>
              <a:t>事前審核</a:t>
            </a:r>
            <a:r>
              <a:rPr lang="zh-TW" altLang="en-US" sz="4000" dirty="0"/>
              <a:t>原則：於計畫、活動辦理</a:t>
            </a:r>
            <a:r>
              <a:rPr lang="zh-TW" altLang="en-US" sz="4000" b="1" dirty="0">
                <a:solidFill>
                  <a:srgbClr val="FF0000"/>
                </a:solidFill>
              </a:rPr>
              <a:t>前</a:t>
            </a:r>
            <a:r>
              <a:rPr lang="zh-TW" altLang="en-US" sz="4000" dirty="0"/>
              <a:t>，檢附申請表、申請補助計畫書</a:t>
            </a:r>
            <a:r>
              <a:rPr lang="en-US" altLang="zh-TW" sz="4000" dirty="0"/>
              <a:t>……</a:t>
            </a:r>
            <a:r>
              <a:rPr lang="zh-TW" altLang="en-US" sz="4000" dirty="0"/>
              <a:t>等相關應備文件提出申請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5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5043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二、補助案如何</a:t>
            </a:r>
            <a:r>
              <a:rPr lang="zh-TW" altLang="en-US" dirty="0" smtClean="0"/>
              <a:t>申請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68313" y="1484784"/>
            <a:ext cx="8389937" cy="5373216"/>
          </a:xfrm>
        </p:spPr>
        <p:txBody>
          <a:bodyPr/>
          <a:lstStyle/>
          <a:p>
            <a:pPr marL="0" indent="0">
              <a:buClrTx/>
              <a:buSzPct val="100000"/>
              <a:buNone/>
            </a:pPr>
            <a:r>
              <a:rPr lang="en-US" altLang="zh-TW" sz="2800" dirty="0" smtClean="0">
                <a:latin typeface="+mn-ea"/>
              </a:rPr>
              <a:t>1</a:t>
            </a:r>
            <a:r>
              <a:rPr lang="en-US" altLang="zh-TW" sz="2800" dirty="0">
                <a:latin typeface="+mn-ea"/>
              </a:rPr>
              <a:t>.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申請表</a:t>
            </a:r>
            <a:r>
              <a:rPr lang="zh-TW" altLang="en-US" sz="2800" dirty="0">
                <a:latin typeface="+mn-ea"/>
              </a:rPr>
              <a:t>（附件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en-US" sz="2800" dirty="0">
                <a:latin typeface="+mn-ea"/>
              </a:rPr>
              <a:t>）、申請補助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計畫書</a:t>
            </a:r>
            <a:r>
              <a:rPr lang="zh-TW" altLang="en-US" sz="2800" dirty="0">
                <a:latin typeface="+mn-ea"/>
              </a:rPr>
              <a:t>（附件</a:t>
            </a:r>
            <a:r>
              <a:rPr lang="en-US" altLang="zh-TW" sz="2800" dirty="0">
                <a:latin typeface="+mn-ea"/>
              </a:rPr>
              <a:t>2</a:t>
            </a:r>
            <a:r>
              <a:rPr lang="zh-TW" altLang="en-US" sz="2800" dirty="0">
                <a:latin typeface="+mn-ea"/>
              </a:rPr>
              <a:t>）。</a:t>
            </a:r>
          </a:p>
          <a:p>
            <a:pPr marL="0" indent="0">
              <a:buClrTx/>
              <a:buSzPct val="100000"/>
              <a:buNone/>
            </a:pPr>
            <a:r>
              <a:rPr lang="en-US" altLang="zh-TW" sz="2800" dirty="0">
                <a:latin typeface="+mn-ea"/>
              </a:rPr>
              <a:t>2</a:t>
            </a:r>
            <a:r>
              <a:rPr lang="en-US" altLang="zh-TW" sz="2800" dirty="0" smtClean="0">
                <a:latin typeface="+mn-ea"/>
              </a:rPr>
              <a:t>.</a:t>
            </a:r>
            <a:r>
              <a:rPr lang="zh-TW" altLang="en-US" sz="2800" dirty="0" smtClean="0">
                <a:latin typeface="+mn-ea"/>
              </a:rPr>
              <a:t> </a:t>
            </a:r>
            <a:r>
              <a:rPr lang="zh-TW" altLang="en-US" sz="2800" u="sng" dirty="0" smtClean="0">
                <a:solidFill>
                  <a:srgbClr val="00B050"/>
                </a:solidFill>
                <a:latin typeface="+mn-ea"/>
              </a:rPr>
              <a:t>民間</a:t>
            </a:r>
            <a:r>
              <a:rPr lang="zh-TW" altLang="en-US" sz="2800" u="sng" dirty="0">
                <a:solidFill>
                  <a:srgbClr val="00B050"/>
                </a:solidFill>
                <a:latin typeface="+mn-ea"/>
              </a:rPr>
              <a:t>團體申請</a:t>
            </a:r>
            <a:r>
              <a:rPr lang="zh-TW" altLang="en-US" sz="2800" dirty="0">
                <a:latin typeface="+mn-ea"/>
              </a:rPr>
              <a:t>時，應檢附</a:t>
            </a:r>
            <a:r>
              <a:rPr lang="en-US" altLang="zh-TW" sz="2800" dirty="0">
                <a:latin typeface="+mn-ea"/>
              </a:rPr>
              <a:t>:</a:t>
            </a:r>
          </a:p>
          <a:p>
            <a:pPr marL="704850">
              <a:buSzPct val="80000"/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章程</a:t>
            </a:r>
            <a:endParaRPr lang="en-US" altLang="zh-TW" sz="2800" dirty="0">
              <a:solidFill>
                <a:srgbClr val="FF0000"/>
              </a:solidFill>
              <a:latin typeface="+mn-ea"/>
            </a:endParaRPr>
          </a:p>
          <a:p>
            <a:pPr marL="704850">
              <a:buSzPct val="80000"/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立案證書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如申請單位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為法人應</a:t>
            </a:r>
            <a:r>
              <a:rPr lang="zh-TW" altLang="en-US" sz="2800" dirty="0">
                <a:latin typeface="+mn-ea"/>
              </a:rPr>
              <a:t>檢附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法人登記證書影本</a:t>
            </a:r>
            <a:r>
              <a:rPr lang="zh-TW" altLang="en-US" sz="2800" dirty="0">
                <a:latin typeface="+mn-ea"/>
              </a:rPr>
              <a:t>，免附立案證書</a:t>
            </a:r>
            <a:r>
              <a:rPr lang="en-US" altLang="zh-TW" sz="2800" dirty="0">
                <a:latin typeface="+mn-ea"/>
              </a:rPr>
              <a:t>)</a:t>
            </a:r>
          </a:p>
          <a:p>
            <a:pPr marL="704850">
              <a:buSzPct val="80000"/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負責人當選證書影本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無負責人當選證書者，免附</a:t>
            </a:r>
            <a:r>
              <a:rPr lang="en-US" altLang="zh-TW" sz="2800" dirty="0" smtClean="0">
                <a:latin typeface="+mn-ea"/>
              </a:rPr>
              <a:t>)</a:t>
            </a:r>
          </a:p>
          <a:p>
            <a:pPr marL="704850">
              <a:buSzPct val="80000"/>
              <a:buFont typeface="Wingdings" panose="05000000000000000000" pitchFamily="2" charset="2"/>
              <a:buChar char="Ø"/>
            </a:pPr>
            <a:r>
              <a:rPr lang="zh-TW" altLang="en-US" sz="2800" strike="dblStrike" dirty="0">
                <a:latin typeface="+mn-ea"/>
              </a:rPr>
              <a:t>最近一年年度預決算經主管機關審核備查函影</a:t>
            </a:r>
            <a:r>
              <a:rPr lang="zh-TW" altLang="en-US" sz="2800" strike="dblStrike" dirty="0" smtClean="0">
                <a:latin typeface="+mn-ea"/>
              </a:rPr>
              <a:t>本</a:t>
            </a:r>
            <a:r>
              <a:rPr lang="en-US" altLang="zh-TW" sz="2800" strike="dblStrike" dirty="0" smtClean="0">
                <a:latin typeface="+mn-ea"/>
              </a:rPr>
              <a:t>-106</a:t>
            </a:r>
            <a:r>
              <a:rPr lang="zh-TW" altLang="en-US" sz="2800" strike="dblStrike" dirty="0" smtClean="0">
                <a:latin typeface="+mn-ea"/>
              </a:rPr>
              <a:t>已經刪除，不需檢附</a:t>
            </a:r>
            <a:endParaRPr lang="zh-TW" altLang="en-US" sz="28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6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8881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二、補助案如何</a:t>
            </a:r>
            <a:r>
              <a:rPr lang="zh-TW" altLang="en-US" dirty="0" smtClean="0"/>
              <a:t>申請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251521" y="1773238"/>
            <a:ext cx="8606730" cy="4708525"/>
          </a:xfrm>
        </p:spPr>
        <p:txBody>
          <a:bodyPr/>
          <a:lstStyle/>
          <a:p>
            <a:pPr marL="266700" indent="0" eaLnBrk="1" hangingPunct="1">
              <a:spcBef>
                <a:spcPts val="0"/>
              </a:spcBef>
              <a:buNone/>
              <a:defRPr/>
            </a:pPr>
            <a:r>
              <a:rPr lang="zh-TW" altLang="en-US" sz="3600" u="sng" dirty="0">
                <a:latin typeface="+mn-ea"/>
              </a:rPr>
              <a:t>申請文件注意事項</a:t>
            </a:r>
            <a:r>
              <a:rPr lang="zh-TW" altLang="en-US" sz="3600" u="sng" dirty="0" smtClean="0">
                <a:latin typeface="+mn-ea"/>
              </a:rPr>
              <a:t>：</a:t>
            </a:r>
            <a:endParaRPr lang="en-US" altLang="zh-TW" sz="3600" dirty="0" smtClean="0"/>
          </a:p>
          <a:p>
            <a:pPr marL="838200" indent="-571500" eaLnBrk="1" hangingPunct="1">
              <a:spcBef>
                <a:spcPts val="0"/>
              </a:spcBef>
              <a:defRPr/>
            </a:pPr>
            <a:r>
              <a:rPr lang="zh-TW" altLang="en-US" sz="3600" dirty="0" smtClean="0">
                <a:solidFill>
                  <a:srgbClr val="FF0000"/>
                </a:solidFill>
              </a:rPr>
              <a:t>本</a:t>
            </a:r>
            <a:r>
              <a:rPr lang="zh-TW" altLang="en-US" sz="3600" dirty="0">
                <a:solidFill>
                  <a:srgbClr val="FF0000"/>
                </a:solidFill>
              </a:rPr>
              <a:t>案不需自籌款證明</a:t>
            </a:r>
            <a:r>
              <a:rPr lang="zh-TW" altLang="en-US" sz="3600" dirty="0"/>
              <a:t>：政策性補助</a:t>
            </a:r>
            <a:r>
              <a:rPr lang="en-US" altLang="zh-TW" sz="3600" dirty="0"/>
              <a:t>100%</a:t>
            </a:r>
            <a:r>
              <a:rPr lang="zh-TW" altLang="en-US" sz="3600" dirty="0"/>
              <a:t>，不需自</a:t>
            </a:r>
            <a:r>
              <a:rPr lang="zh-TW" altLang="en-US" sz="3600" dirty="0" smtClean="0"/>
              <a:t>籌款</a:t>
            </a:r>
            <a:endParaRPr lang="en-US" altLang="zh-TW" sz="3600" dirty="0"/>
          </a:p>
          <a:p>
            <a:pPr marL="838200" indent="-571500" eaLnBrk="1" hangingPunct="1">
              <a:spcBef>
                <a:spcPts val="0"/>
              </a:spcBef>
              <a:defRPr/>
            </a:pPr>
            <a:r>
              <a:rPr lang="zh-TW" altLang="en-US" sz="3600" dirty="0" smtClean="0">
                <a:latin typeface="+mn-ea"/>
              </a:rPr>
              <a:t>提出</a:t>
            </a:r>
            <a:r>
              <a:rPr lang="zh-TW" altLang="en-US" sz="3600" dirty="0">
                <a:latin typeface="+mn-ea"/>
              </a:rPr>
              <a:t>文件為</a:t>
            </a:r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影本</a:t>
            </a:r>
            <a:r>
              <a:rPr lang="zh-TW" altLang="en-US" sz="3600" dirty="0">
                <a:latin typeface="+mn-ea"/>
              </a:rPr>
              <a:t>時，應於影本文件內加註並簽章</a:t>
            </a:r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切結與正本相符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 smtClean="0">
              <a:latin typeface="+mn-ea"/>
            </a:endParaRPr>
          </a:p>
          <a:p>
            <a:pPr marL="838200" indent="-571500" eaLnBrk="1" hangingPunct="1">
              <a:spcBef>
                <a:spcPts val="0"/>
              </a:spcBef>
              <a:defRPr/>
            </a:pPr>
            <a:r>
              <a:rPr lang="zh-TW" altLang="en-US" sz="3600" dirty="0" smtClean="0">
                <a:latin typeface="+mn-ea"/>
              </a:rPr>
              <a:t>以</a:t>
            </a:r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同一事由</a:t>
            </a:r>
            <a:r>
              <a:rPr lang="zh-TW" altLang="en-US" sz="3600" dirty="0">
                <a:latin typeface="+mn-ea"/>
              </a:rPr>
              <a:t>或活動向</a:t>
            </a:r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多機關提出申請</a:t>
            </a:r>
            <a:r>
              <a:rPr lang="zh-TW" altLang="en-US" sz="3600" dirty="0">
                <a:latin typeface="+mn-ea"/>
              </a:rPr>
              <a:t>補助時，應列明全部經費內容，及擬向各機關申請補助項目及金額。</a:t>
            </a:r>
          </a:p>
          <a:p>
            <a:pPr marL="838200" indent="-571500" eaLnBrk="1" hangingPunct="1">
              <a:spcBef>
                <a:spcPts val="0"/>
              </a:spcBef>
              <a:defRPr/>
            </a:pPr>
            <a:endParaRPr lang="en-US" altLang="zh-TW" sz="4000" b="1" dirty="0" smtClean="0">
              <a:solidFill>
                <a:srgbClr val="C00000"/>
              </a:solidFill>
            </a:endParaRPr>
          </a:p>
          <a:p>
            <a:pPr marL="838200" indent="-571500" eaLnBrk="1" hangingPunct="1">
              <a:spcBef>
                <a:spcPts val="0"/>
              </a:spcBef>
              <a:defRPr/>
            </a:pPr>
            <a:endParaRPr lang="zh-TW" altLang="en-US" sz="4000" b="1" dirty="0">
              <a:solidFill>
                <a:srgbClr val="C00000"/>
              </a:solidFill>
            </a:endParaRPr>
          </a:p>
          <a:p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7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415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三、</a:t>
            </a:r>
            <a:r>
              <a:rPr lang="zh-TW" altLang="en-US" dirty="0"/>
              <a:t>網站資源教學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>
          <a:xfrm>
            <a:off x="5508104" y="1600200"/>
            <a:ext cx="3178696" cy="4525963"/>
          </a:xfrm>
        </p:spPr>
        <p:txBody>
          <a:bodyPr/>
          <a:lstStyle/>
          <a:p>
            <a:r>
              <a:rPr lang="zh-TW" altLang="en-US" dirty="0" smtClean="0"/>
              <a:t>網址</a:t>
            </a:r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www.stopdv.tw/</a:t>
            </a:r>
            <a:endParaRPr lang="en-US" altLang="zh-TW" dirty="0" smtClean="0"/>
          </a:p>
          <a:p>
            <a:r>
              <a:rPr lang="zh-TW" altLang="en-US" dirty="0"/>
              <a:t>網址</a:t>
            </a:r>
            <a:r>
              <a:rPr lang="en-US" altLang="zh-TW" dirty="0" smtClean="0"/>
              <a:t>QR CODE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8</a:t>
            </a:fld>
            <a:endParaRPr lang="zh-TW" altLang="en-US" sz="2400" dirty="0"/>
          </a:p>
        </p:txBody>
      </p:sp>
      <p:pic>
        <p:nvPicPr>
          <p:cNvPr id="6" name="圖片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4896544" cy="43204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187220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19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529150" y="105730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三、</a:t>
            </a:r>
            <a:r>
              <a:rPr lang="zh-TW" altLang="en-US" dirty="0"/>
              <a:t>網站資源教學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z="3600" dirty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71995-37F2-40CE-BB8D-A4FA511F8DFD}" type="slidenum">
              <a:rPr lang="zh-TW" altLang="en-US" sz="2400" smtClean="0"/>
              <a:pPr>
                <a:defRPr/>
              </a:pPr>
              <a:t>9</a:t>
            </a:fld>
            <a:endParaRPr lang="zh-TW" altLang="en-US" sz="2400" dirty="0"/>
          </a:p>
        </p:txBody>
      </p:sp>
      <p:pic>
        <p:nvPicPr>
          <p:cNvPr id="10" name="圖片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56991"/>
            <a:ext cx="7272808" cy="2880321"/>
          </a:xfrm>
          <a:prstGeom prst="rect">
            <a:avLst/>
          </a:prstGeom>
        </p:spPr>
      </p:pic>
      <p:sp>
        <p:nvSpPr>
          <p:cNvPr id="12" name="橢圓形圖說文字 11"/>
          <p:cNvSpPr/>
          <p:nvPr/>
        </p:nvSpPr>
        <p:spPr>
          <a:xfrm>
            <a:off x="-108520" y="1628800"/>
            <a:ext cx="4613126" cy="2520280"/>
          </a:xfrm>
          <a:prstGeom prst="wedgeEllipseCallout">
            <a:avLst/>
          </a:prstGeom>
          <a:noFill/>
          <a:ln w="762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29150" y="2411596"/>
            <a:ext cx="3627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點選培力訓練營</a:t>
            </a:r>
            <a:endParaRPr lang="zh-TW" altLang="en-US" sz="3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360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9287</TotalTime>
  <Words>584</Words>
  <Application>Microsoft Office PowerPoint</Application>
  <PresentationFormat>如螢幕大小 (4:3)</PresentationFormat>
  <Paragraphs>95</Paragraphs>
  <Slides>14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  106年「防暴社區初級預防宣導計畫」 補助案作業時程及撰寫說明                                       衛生福利部(保護服務司)                              </vt:lpstr>
      <vt:lpstr>報告大綱</vt:lpstr>
      <vt:lpstr>一、補助案作業時程說明</vt:lpstr>
      <vt:lpstr>   二、補助案如何申請   </vt:lpstr>
      <vt:lpstr> 二、補助案如何申請   </vt:lpstr>
      <vt:lpstr> 二、補助案如何申請   </vt:lpstr>
      <vt:lpstr> 二、補助案如何申請   </vt:lpstr>
      <vt:lpstr> 三、網站資源教學    </vt:lpstr>
      <vt:lpstr> 三、網站資源教學    </vt:lpstr>
      <vt:lpstr> 三、網站資源教學    </vt:lpstr>
      <vt:lpstr> 四、補助案撰寫說明    </vt:lpstr>
      <vt:lpstr> 四、補助案撰寫說明   </vt:lpstr>
      <vt:lpstr> 四、補助案撰寫說明   </vt:lpstr>
      <vt:lpstr>防暴齊攜手、責任在你我</vt:lpstr>
    </vt:vector>
  </TitlesOfParts>
  <Company>DOH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企劃處陳馨慧</dc:creator>
  <cp:lastModifiedBy>user22</cp:lastModifiedBy>
  <cp:revision>629</cp:revision>
  <cp:lastPrinted>2014-02-24T03:39:23Z</cp:lastPrinted>
  <dcterms:created xsi:type="dcterms:W3CDTF">2013-08-06T07:22:09Z</dcterms:created>
  <dcterms:modified xsi:type="dcterms:W3CDTF">2017-03-01T04:49:14Z</dcterms:modified>
</cp:coreProperties>
</file>