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0" r:id="rId2"/>
    <p:sldMasterId id="2147483792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49"/>
  </p:notesMasterIdLst>
  <p:sldIdLst>
    <p:sldId id="308" r:id="rId10"/>
    <p:sldId id="313" r:id="rId11"/>
    <p:sldId id="310" r:id="rId12"/>
    <p:sldId id="261" r:id="rId13"/>
    <p:sldId id="320" r:id="rId14"/>
    <p:sldId id="260" r:id="rId15"/>
    <p:sldId id="262" r:id="rId16"/>
    <p:sldId id="263" r:id="rId17"/>
    <p:sldId id="278" r:id="rId18"/>
    <p:sldId id="318" r:id="rId19"/>
    <p:sldId id="279" r:id="rId20"/>
    <p:sldId id="281" r:id="rId21"/>
    <p:sldId id="280" r:id="rId22"/>
    <p:sldId id="265" r:id="rId23"/>
    <p:sldId id="315" r:id="rId24"/>
    <p:sldId id="316" r:id="rId25"/>
    <p:sldId id="317" r:id="rId26"/>
    <p:sldId id="269" r:id="rId27"/>
    <p:sldId id="270" r:id="rId28"/>
    <p:sldId id="290" r:id="rId29"/>
    <p:sldId id="271" r:id="rId30"/>
    <p:sldId id="291" r:id="rId31"/>
    <p:sldId id="272" r:id="rId32"/>
    <p:sldId id="292" r:id="rId33"/>
    <p:sldId id="273" r:id="rId34"/>
    <p:sldId id="293" r:id="rId35"/>
    <p:sldId id="282" r:id="rId36"/>
    <p:sldId id="284" r:id="rId37"/>
    <p:sldId id="305" r:id="rId38"/>
    <p:sldId id="307" r:id="rId39"/>
    <p:sldId id="266" r:id="rId40"/>
    <p:sldId id="287" r:id="rId41"/>
    <p:sldId id="274" r:id="rId42"/>
    <p:sldId id="286" r:id="rId43"/>
    <p:sldId id="275" r:id="rId44"/>
    <p:sldId id="289" r:id="rId45"/>
    <p:sldId id="300" r:id="rId46"/>
    <p:sldId id="302" r:id="rId47"/>
    <p:sldId id="311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18CAAC8-B019-46CE-BCD7-860D78D37166}">
          <p14:sldIdLst>
            <p14:sldId id="308"/>
            <p14:sldId id="313"/>
            <p14:sldId id="310"/>
          </p14:sldIdLst>
        </p14:section>
        <p14:section name="未命名的章節" id="{BB415B22-98B9-43FF-9DCD-804DC6EBE3E5}">
          <p14:sldIdLst>
            <p14:sldId id="261"/>
            <p14:sldId id="320"/>
            <p14:sldId id="260"/>
            <p14:sldId id="262"/>
            <p14:sldId id="263"/>
            <p14:sldId id="278"/>
            <p14:sldId id="318"/>
            <p14:sldId id="279"/>
            <p14:sldId id="281"/>
            <p14:sldId id="280"/>
            <p14:sldId id="265"/>
            <p14:sldId id="315"/>
            <p14:sldId id="316"/>
            <p14:sldId id="317"/>
            <p14:sldId id="269"/>
            <p14:sldId id="270"/>
            <p14:sldId id="290"/>
            <p14:sldId id="271"/>
            <p14:sldId id="291"/>
            <p14:sldId id="272"/>
            <p14:sldId id="292"/>
            <p14:sldId id="273"/>
            <p14:sldId id="293"/>
            <p14:sldId id="282"/>
            <p14:sldId id="284"/>
            <p14:sldId id="305"/>
            <p14:sldId id="307"/>
            <p14:sldId id="266"/>
            <p14:sldId id="287"/>
            <p14:sldId id="274"/>
            <p14:sldId id="286"/>
            <p14:sldId id="275"/>
            <p14:sldId id="289"/>
            <p14:sldId id="300"/>
            <p14:sldId id="30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AFA"/>
    <a:srgbClr val="D1F4FD"/>
    <a:srgbClr val="FF3300"/>
    <a:srgbClr val="CC3300"/>
    <a:srgbClr val="D4F0FA"/>
    <a:srgbClr val="000099"/>
    <a:srgbClr val="0000CC"/>
    <a:srgbClr val="FF6600"/>
    <a:srgbClr val="66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6" autoAdjust="0"/>
    <p:restoredTop sz="93625" autoAdjust="0"/>
  </p:normalViewPr>
  <p:slideViewPr>
    <p:cSldViewPr snapToGrid="0">
      <p:cViewPr varScale="1">
        <p:scale>
          <a:sx n="82" d="100"/>
          <a:sy n="82" d="100"/>
        </p:scale>
        <p:origin x="24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5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87E5-35AE-43D0-A3D0-93C7F4FC3A1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8BCC-40A6-43F6-9DA3-5F7811DE81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51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560AC-C568-4C1B-9D95-D3CD4C13321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82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8BCC-40A6-43F6-9DA3-5F7811DE812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4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0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21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4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32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14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29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15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0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06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04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9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63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305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540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574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9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318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52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357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942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228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079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35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92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3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1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42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24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39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8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2419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82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91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81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9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9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903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92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9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955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2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42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2830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794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32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22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0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53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4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09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8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02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97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383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61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6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81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74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948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3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5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50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977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35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95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0231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54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3955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6549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90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1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81590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08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911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1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62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495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6602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08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91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180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6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4282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931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712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614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15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29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552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934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869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653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C11B71-00D9-40A9-B63D-4E5020645E7D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5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0CE-2F76-4D77-AC53-C8B76D0D7F2A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30D8-AD10-4FB2-A7AD-294144956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8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B7D3-EA84-40C5-A7F4-69E92CD7950B}" type="datetimeFigureOut">
              <a:rPr lang="zh-TW" altLang="en-US" smtClean="0"/>
              <a:t>2023/12/20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8669-C9C1-42BC-9A8C-0C50EAFC7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9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標楷體" panose="03000509000000000000" pitchFamily="65" charset="-120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C11B71-00D9-40A9-B63D-4E5020645E7D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5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標楷體" panose="03000509000000000000" pitchFamily="65" charset="-120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標楷體" panose="03000509000000000000" pitchFamily="65" charset="-120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C11B71-00D9-40A9-B63D-4E5020645E7D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標楷體" panose="03000509000000000000" pitchFamily="65" charset="-120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25A5-D2F9-404C-915D-47CD352F87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EC4B-2E2C-4878-A67A-2DD6B28AA08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標楷體" panose="03000509000000000000" pitchFamily="65" charset="-120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07CF0-3217-4440-B634-A59B93973389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BDFE-BDD0-4D34-BA54-81AE9E88456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0462;&#36774;&#36947;&#27511;&#31243;&#36229;&#36899;&#32080;.pptx" TargetMode="Externa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0462;&#36774;&#36947;&#27511;&#31243;&#36229;&#36899;&#32080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名片, 相框 的圖片&#10;&#10;自動產生的描述">
            <a:extLst>
              <a:ext uri="{FF2B5EF4-FFF2-40B4-BE49-F238E27FC236}">
                <a16:creationId xmlns:a16="http://schemas.microsoft.com/office/drawing/2014/main" id="{5E65ACCE-F71F-CA3F-9BF1-4DE77B61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476"/>
            <a:ext cx="12418142" cy="7964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37989" y="1957457"/>
            <a:ext cx="8239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修辦道歷程表解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22663" y="3600978"/>
            <a:ext cx="483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後學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賴清熙</a:t>
            </a:r>
          </a:p>
        </p:txBody>
      </p:sp>
    </p:spTree>
    <p:extLst>
      <p:ext uri="{BB962C8B-B14F-4D97-AF65-F5344CB8AC3E}">
        <p14:creationId xmlns:p14="http://schemas.microsoft.com/office/powerpoint/2010/main" val="15808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69626"/>
            <a:ext cx="10972800" cy="1049311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rPr>
              <a:t>迴  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rPr>
              <a:t/>
            </a:r>
            <a:b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ts val="59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事迴向</a:t>
            </a:r>
            <a:r>
              <a:rPr lang="en-US" altLang="zh-TW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將所做善行功德迴向自己或他人，  </a:t>
            </a:r>
            <a:endParaRPr lang="en-US" altLang="zh-TW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ts val="59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受迴向者會覺輕安嚮往，效法行善。</a:t>
            </a:r>
          </a:p>
          <a:p>
            <a:pPr marL="0" lvl="0" indent="0" defTabSz="457200">
              <a:lnSpc>
                <a:spcPts val="6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3600" b="1" u="sng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理迴向</a:t>
            </a:r>
            <a:r>
              <a:rPr lang="en-US" altLang="zh-TW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將所學真理淨化自身無明，使理路</a:t>
            </a:r>
            <a:endParaRPr lang="en-US" altLang="zh-TW" sz="3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defTabSz="457200">
              <a:lnSpc>
                <a:spcPts val="6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通達，福慧圓滿，成就實相真如。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兩者相輔相成，自他兩利，達理事圓融。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99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1671" y="143964"/>
            <a:ext cx="10800523" cy="739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迴果向因   迴因向果</a:t>
            </a:r>
            <a:endParaRPr lang="en-US" altLang="zh-TW" sz="40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n-US" altLang="zh-TW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世間一切人事物之示現，皆有因果關係。</a:t>
            </a:r>
            <a:endParaRPr lang="en-US" altLang="zh-TW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zh-TW" altLang="en-US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三世因果經</a:t>
            </a:r>
            <a:r>
              <a:rPr lang="en-US" altLang="zh-TW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lnSpc>
                <a:spcPts val="4200"/>
              </a:lnSpc>
              <a:buNone/>
            </a:pPr>
            <a:r>
              <a:rPr lang="zh-TW" altLang="en-US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欲知前世因，今生受者是，欲知後世果，今生作者是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1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現今之修行，是累積將來成就佛果的資糧。</a:t>
            </a:r>
            <a:endParaRPr lang="en-US" altLang="zh-TW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如每個月領了薪資，存入自己賬戶，慢慢地積少成多，就可達到目標。</a:t>
            </a:r>
            <a:r>
              <a:rPr lang="en-US" altLang="zh-TW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功德銀行</a:t>
            </a:r>
            <a:r>
              <a:rPr lang="en-US" altLang="zh-TW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u="sng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因真果就真</a:t>
            </a: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，故迴向一切善法，須秉真如本心，</a:t>
            </a:r>
            <a:endParaRPr lang="en-US" altLang="zh-TW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惟此本心之顯，是</a:t>
            </a:r>
            <a:r>
              <a:rPr lang="zh-TW" altLang="en-US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經漸次歷煉而得</a:t>
            </a:r>
            <a:r>
              <a:rPr lang="zh-TW" altLang="en-US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36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1167055" y="6026537"/>
            <a:ext cx="90075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楞嚴經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云：「因地不真，果遭迂曲」。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412551" y="6380480"/>
            <a:ext cx="114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10/34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流程圖: 或 14"/>
          <p:cNvSpPr/>
          <p:nvPr/>
        </p:nvSpPr>
        <p:spPr bwMode="auto">
          <a:xfrm>
            <a:off x="1196259" y="1271220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流程圖: 或 15"/>
          <p:cNvSpPr/>
          <p:nvPr/>
        </p:nvSpPr>
        <p:spPr bwMode="auto">
          <a:xfrm>
            <a:off x="1167055" y="1857947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" name="流程圖: 或 16"/>
          <p:cNvSpPr/>
          <p:nvPr/>
        </p:nvSpPr>
        <p:spPr bwMode="auto">
          <a:xfrm>
            <a:off x="1194616" y="3168844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8" name="流程圖: 或 17"/>
          <p:cNvSpPr/>
          <p:nvPr/>
        </p:nvSpPr>
        <p:spPr bwMode="auto">
          <a:xfrm>
            <a:off x="1226716" y="4853082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9" name="流程圖: 或 18"/>
          <p:cNvSpPr/>
          <p:nvPr/>
        </p:nvSpPr>
        <p:spPr bwMode="auto">
          <a:xfrm>
            <a:off x="1199822" y="5419481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735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7769" y="196644"/>
            <a:ext cx="11158616" cy="602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迴小向大 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迴事向理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迴小乘向大乘、一佛乘，修行旨在返如來本性。佛陀五時說法，即是引導眾生，經由 次第修行而達一佛乘。</a:t>
            </a:r>
            <a:endParaRPr lang="en-US" altLang="zh-TW" sz="39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小乘三果，終非修行究竟佛果，必須兼具</a:t>
            </a:r>
            <a:r>
              <a:rPr lang="zh-TW" altLang="en-US" sz="3900" b="1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愿心</a:t>
            </a:r>
            <a:r>
              <a:rPr lang="zh-TW" altLang="en-US" sz="3900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願行，行持菩提悲願，成就一佛乘。</a:t>
            </a:r>
            <a:endParaRPr lang="en-US" altLang="zh-TW" sz="3900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故修道需有</a:t>
            </a:r>
            <a:r>
              <a:rPr lang="zh-TW" altLang="en-US" sz="3900" u="sng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事功善德</a:t>
            </a:r>
            <a:r>
              <a:rPr lang="zh-TW" altLang="en-US" sz="39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之造就，以利</a:t>
            </a:r>
            <a:r>
              <a:rPr lang="zh-TW" altLang="en-US" sz="3900" u="sng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迴向真如</a:t>
            </a:r>
            <a:r>
              <a:rPr lang="zh-TW" altLang="en-US" sz="39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，契入本性。</a:t>
            </a:r>
            <a:endParaRPr lang="en-US" altLang="zh-TW" sz="39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41504" y="5814391"/>
            <a:ext cx="2057400" cy="64604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渡眾成人</a:t>
            </a:r>
          </a:p>
        </p:txBody>
      </p:sp>
      <p:cxnSp>
        <p:nvCxnSpPr>
          <p:cNvPr id="5" name="直線單箭頭接點 4"/>
          <p:cNvCxnSpPr/>
          <p:nvPr/>
        </p:nvCxnSpPr>
        <p:spPr>
          <a:xfrm>
            <a:off x="4513536" y="5107552"/>
            <a:ext cx="1182756" cy="626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7937933" y="5131433"/>
            <a:ext cx="1537761" cy="7077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1385825" y="6460436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11/34</a:t>
            </a:r>
            <a:endParaRPr lang="zh-TW" altLang="en-US" dirty="0"/>
          </a:p>
        </p:txBody>
      </p:sp>
      <p:sp>
        <p:nvSpPr>
          <p:cNvPr id="10" name="流程圖: 或 9"/>
          <p:cNvSpPr/>
          <p:nvPr/>
        </p:nvSpPr>
        <p:spPr bwMode="auto">
          <a:xfrm>
            <a:off x="646757" y="1430186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流程圖: 或 10"/>
          <p:cNvSpPr/>
          <p:nvPr/>
        </p:nvSpPr>
        <p:spPr bwMode="auto">
          <a:xfrm>
            <a:off x="646757" y="3294845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流程圖: 或 14"/>
          <p:cNvSpPr/>
          <p:nvPr/>
        </p:nvSpPr>
        <p:spPr bwMode="auto">
          <a:xfrm>
            <a:off x="646757" y="4651311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034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0751" y="208728"/>
            <a:ext cx="10515600" cy="6423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迴俗向真   迴有向無</a:t>
            </a:r>
            <a:endParaRPr lang="en-US" altLang="zh-TW" sz="40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宿習俗性，需時起觀照，藉修行之自覺淨化</a:t>
            </a:r>
            <a:endParaRPr lang="en-US" altLang="zh-TW" sz="36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除卻。若只悟真理，未能解行相應，體用一如</a:t>
            </a:r>
            <a:endParaRPr lang="en-US" altLang="zh-TW" sz="36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，焉能契入本心！</a:t>
            </a:r>
            <a:endParaRPr lang="en-US" altLang="zh-TW" sz="36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一切善行功德，有其實務之相用，可真正的</a:t>
            </a:r>
            <a:endParaRPr lang="en-US" altLang="zh-TW" sz="3600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自他兩利，然就修行言，仍需回歸至虛無之</a:t>
            </a:r>
            <a:endParaRPr lang="en-US" altLang="zh-TW" sz="3600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妙用本體。</a:t>
            </a:r>
            <a:endParaRPr lang="en-US" altLang="zh-TW" sz="3600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9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8066" y="5375036"/>
            <a:ext cx="995403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金剛經</a:t>
            </a:r>
            <a:r>
              <a:rPr lang="en-US" altLang="zh-TW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》: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「凡所有相，皆是虛妄；若見</a:t>
            </a:r>
            <a:endParaRPr lang="en-US" altLang="zh-TW" sz="3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諸相非相，則見如來」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325638" y="6447914"/>
            <a:ext cx="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12/34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255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6555" y="150593"/>
            <a:ext cx="3532400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發心入道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60936" y="999543"/>
            <a:ext cx="110836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省庵大師</a:t>
            </a:r>
            <a:r>
              <a:rPr kumimoji="1"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嘗聞入道要門，發心為首；修行急務，立願居先。</a:t>
            </a:r>
            <a:r>
              <a:rPr kumimoji="1" lang="zh-TW" altLang="en-US" sz="36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願立則眾生可度；心發則佛道堪成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苟不發廣大心，立堅固願，則縱經塵劫，依然還在輪迴，雖有修行，總是徒勞辛苦。」</a:t>
            </a:r>
            <a:endParaRPr kumimoji="1"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華嚴經：</a:t>
            </a:r>
            <a:endParaRPr kumimoji="1"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忘失菩提心，修諸善法，是名魔業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。忘失尚爾，況未發乎？故知欲學如來乘，必先具發</a:t>
            </a:r>
            <a:r>
              <a:rPr kumimoji="1" lang="zh-TW" altLang="en-US" sz="36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菩薩願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，不可緩也。</a:t>
            </a:r>
            <a:endParaRPr kumimoji="1"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318240" y="6447188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13/34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7827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FC45C2-3841-9550-C440-6B8A53EE4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940" y="439270"/>
            <a:ext cx="6633883" cy="641156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勸發菩提心</a:t>
            </a:r>
            <a: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八種發心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5FA3DFB-3CC6-B6AD-F7CB-202FF5644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835" y="1223862"/>
            <a:ext cx="9274706" cy="461772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眾生界盡，我願方盡，菩提道成，我願方成，如是發心，名之為大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觀三界如牢獄，視生死如怨家，但期自度，不欲度人，如是發心，名之為小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既不求利養名聞，又不貪欲樂果報；唯為生死，為菩提。如是發心，名之為「正」。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世有行人，一向修行，不究自心，但知外務：或求利養，或好名聞，或貪現世欲樂，或望未來果報。如是發心，名之為「邪」。</a:t>
            </a:r>
          </a:p>
        </p:txBody>
      </p:sp>
      <p:sp>
        <p:nvSpPr>
          <p:cNvPr id="4" name="流程圖: 或 3"/>
          <p:cNvSpPr/>
          <p:nvPr/>
        </p:nvSpPr>
        <p:spPr bwMode="auto">
          <a:xfrm>
            <a:off x="1296986" y="1493569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流程圖: 或 4"/>
          <p:cNvSpPr/>
          <p:nvPr/>
        </p:nvSpPr>
        <p:spPr bwMode="auto">
          <a:xfrm>
            <a:off x="1293228" y="2734865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流程圖: 或 5"/>
          <p:cNvSpPr/>
          <p:nvPr/>
        </p:nvSpPr>
        <p:spPr bwMode="auto">
          <a:xfrm>
            <a:off x="1293228" y="3886516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流程圖: 或 6"/>
          <p:cNvSpPr/>
          <p:nvPr/>
        </p:nvSpPr>
        <p:spPr bwMode="auto">
          <a:xfrm>
            <a:off x="1298434" y="5123645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61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53ADE-FA4B-386A-272F-5EDBB8EC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495" y="1576776"/>
            <a:ext cx="10405693" cy="544068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念念上求佛道，心心下化眾生。聞佛道長遠，不生退怯；觀眾生難渡，不生厭倦。如登萬仞之山，必窮其頂；如上九層之塔，必造其顛。如是發心，名之為「真」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有罪不懺，有過不除，內濁外清，始勤終怠。雖有好心，多為名利之所夾雜；雖有善法，復為罪業之所染污。如是發心，名之為「偽」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FC45C2-3841-9550-C440-6B8A53EE4B25}"/>
              </a:ext>
            </a:extLst>
          </p:cNvPr>
          <p:cNvSpPr txBox="1">
            <a:spLocks/>
          </p:cNvSpPr>
          <p:nvPr/>
        </p:nvSpPr>
        <p:spPr>
          <a:xfrm>
            <a:off x="2791250" y="358678"/>
            <a:ext cx="6633883" cy="641156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</a:rPr>
              <a:t>勸發菩提心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</a:rPr>
              <a:t>八種發心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256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53ADE-FA4B-386A-272F-5EDBB8EC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74" y="1603670"/>
            <a:ext cx="10065034" cy="4286142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若知自性是眾生，故願度脫；自性是佛道，故願成就。不見一法，離心別有；以虛空之心，發虛空之願，行虛空之行，證虛空之果，亦無虛空之相可得。如是發心，名之為「圓」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若於心外，見有眾生，及以佛道，願度願成；功勛不忘，知見不泯。如是發心，名之為「偏」。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FC45C2-3841-9550-C440-6B8A53EE4B25}"/>
              </a:ext>
            </a:extLst>
          </p:cNvPr>
          <p:cNvSpPr txBox="1">
            <a:spLocks/>
          </p:cNvSpPr>
          <p:nvPr/>
        </p:nvSpPr>
        <p:spPr>
          <a:xfrm>
            <a:off x="2791250" y="358678"/>
            <a:ext cx="6633883" cy="641156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</a:rPr>
              <a:t>勸發菩提心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</a:rPr>
              <a:t>八種發心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074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20864" y="822251"/>
            <a:ext cx="10111646" cy="577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sz="3600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字之訓中訓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天之道：真實無妄、始終不息、表裏不雜。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一心誠，應萬物。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恩師慈悲勉勵：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</a:t>
            </a:r>
            <a:r>
              <a:rPr lang="zh-TW" altLang="en-US" sz="3600" dirty="0">
                <a:solidFill>
                  <a:srgbClr val="00206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sz="3600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字加上</a:t>
            </a:r>
            <a:r>
              <a:rPr lang="zh-TW" altLang="en-US" sz="3600" dirty="0">
                <a:solidFill>
                  <a:srgbClr val="00206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八誠</a:t>
            </a:r>
            <a:r>
              <a:rPr lang="zh-TW" altLang="en-US" sz="3600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i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愚誠、邪誠、巧誠、偽誠；</a:t>
            </a: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明誠、達誠、大誠、至誠。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lnSpc>
                <a:spcPts val="53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留予賢徒細細參透。</a:t>
            </a:r>
            <a:endParaRPr lang="zh-TW" altLang="en-US" b="1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47120" y="6410960"/>
            <a:ext cx="13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14/34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00020" y="312034"/>
            <a:ext cx="9969059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活佛師尊慈訓</a:t>
            </a:r>
            <a:r>
              <a:rPr lang="zh-TW" altLang="en-US" sz="4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中華民國一○三年八月十六日台北道場崇德佛院學界法會</a:t>
            </a:r>
            <a:endParaRPr lang="en-US" altLang="zh-TW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或 7"/>
          <p:cNvSpPr/>
          <p:nvPr/>
        </p:nvSpPr>
        <p:spPr bwMode="auto">
          <a:xfrm>
            <a:off x="1595358" y="1690163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流程圖: 或 8"/>
          <p:cNvSpPr/>
          <p:nvPr/>
        </p:nvSpPr>
        <p:spPr bwMode="auto">
          <a:xfrm>
            <a:off x="1595358" y="3638783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414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9210" y="1106594"/>
            <a:ext cx="10340630" cy="53373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ts val="61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不明真理而妄從，修道不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盲修行。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真理存心不有疑，左道旁門心自迷。</a:t>
            </a: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當守真心安誠意，認理實修返無極。</a:t>
            </a:r>
            <a:endParaRPr lang="en-US" altLang="zh-TW" sz="36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踏上真修之道旅，志同道合仁義居。</a:t>
            </a:r>
            <a:endParaRPr lang="en-US" altLang="zh-TW" sz="36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啟信明道四端統，遵行佛規樂無比。</a:t>
            </a: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遇難遇考不退志，辨明事理何歸依？</a:t>
            </a: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借事煉心不畏懼，增長智慧笑嘻嘻！</a:t>
            </a:r>
            <a:endParaRPr lang="zh-TW" altLang="en-US" sz="3600" i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419840" y="6443953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15/34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3952" y="396143"/>
            <a:ext cx="9467036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愚誠：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恩師慈訓台北崇德大樓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 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57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群組 36">
            <a:extLst>
              <a:ext uri="{FF2B5EF4-FFF2-40B4-BE49-F238E27FC236}">
                <a16:creationId xmlns:a16="http://schemas.microsoft.com/office/drawing/2014/main" id="{C29BC02C-FE0B-6E54-B6CA-76A882D01492}"/>
              </a:ext>
            </a:extLst>
          </p:cNvPr>
          <p:cNvGrpSpPr/>
          <p:nvPr/>
        </p:nvGrpSpPr>
        <p:grpSpPr>
          <a:xfrm>
            <a:off x="5094365" y="2072686"/>
            <a:ext cx="1152730" cy="2084211"/>
            <a:chOff x="5094365" y="2072686"/>
            <a:chExt cx="1152730" cy="2084211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CC031592-7C6E-9C2C-E2B8-B3D2135F31C7}"/>
                </a:ext>
              </a:extLst>
            </p:cNvPr>
            <p:cNvGrpSpPr/>
            <p:nvPr/>
          </p:nvGrpSpPr>
          <p:grpSpPr>
            <a:xfrm>
              <a:off x="5094365" y="2371042"/>
              <a:ext cx="923330" cy="1648199"/>
              <a:chOff x="4906054" y="2423993"/>
              <a:chExt cx="865337" cy="1363347"/>
            </a:xfrm>
          </p:grpSpPr>
          <p:sp>
            <p:nvSpPr>
              <p:cNvPr id="1241" name="文字方塊 1240">
                <a:extLst>
                  <a:ext uri="{FF2B5EF4-FFF2-40B4-BE49-F238E27FC236}">
                    <a16:creationId xmlns:a16="http://schemas.microsoft.com/office/drawing/2014/main" id="{54545155-AA0B-207E-7991-5A0854E235F6}"/>
                  </a:ext>
                </a:extLst>
              </p:cNvPr>
              <p:cNvSpPr txBox="1"/>
              <p:nvPr/>
            </p:nvSpPr>
            <p:spPr>
              <a:xfrm>
                <a:off x="4906054" y="2423993"/>
                <a:ext cx="865337" cy="136334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AR KaiB5 Medium" panose="03000600000000000000" pitchFamily="66" charset="-120"/>
                    <a:ea typeface="AR KaiB5 Medium" panose="03000600000000000000" pitchFamily="66" charset="-120"/>
                    <a:cs typeface="+mn-cs"/>
                  </a:rPr>
                  <a:t>　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有見地證量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行事有為方便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　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清靜無為</a:t>
                </a:r>
              </a:p>
            </p:txBody>
          </p:sp>
          <p:grpSp>
            <p:nvGrpSpPr>
              <p:cNvPr id="41" name="群組 40">
                <a:extLst>
                  <a:ext uri="{FF2B5EF4-FFF2-40B4-BE49-F238E27FC236}">
                    <a16:creationId xmlns:a16="http://schemas.microsoft.com/office/drawing/2014/main" id="{02A06E34-E641-2D2C-69B3-89E9E47A3D29}"/>
                  </a:ext>
                </a:extLst>
              </p:cNvPr>
              <p:cNvGrpSpPr/>
              <p:nvPr/>
            </p:nvGrpSpPr>
            <p:grpSpPr>
              <a:xfrm>
                <a:off x="5112789" y="3483119"/>
                <a:ext cx="463948" cy="133266"/>
                <a:chOff x="5112789" y="3483119"/>
                <a:chExt cx="463948" cy="133266"/>
              </a:xfrm>
            </p:grpSpPr>
            <p:cxnSp>
              <p:nvCxnSpPr>
                <p:cNvPr id="1238" name="直線接點 1237">
                  <a:extLst>
                    <a:ext uri="{FF2B5EF4-FFF2-40B4-BE49-F238E27FC236}">
                      <a16:creationId xmlns:a16="http://schemas.microsoft.com/office/drawing/2014/main" id="{0778FF4D-6E0B-BF85-0EE4-80AFD23E5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12789" y="3483119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>
                  <a:extLst>
                    <a:ext uri="{FF2B5EF4-FFF2-40B4-BE49-F238E27FC236}">
                      <a16:creationId xmlns:a16="http://schemas.microsoft.com/office/drawing/2014/main" id="{F2337E53-54F6-1F43-DED8-71847FE9B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48137" y="3487941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>
                  <a:extLst>
                    <a:ext uri="{FF2B5EF4-FFF2-40B4-BE49-F238E27FC236}">
                      <a16:creationId xmlns:a16="http://schemas.microsoft.com/office/drawing/2014/main" id="{605973C0-38E8-28C4-8518-897202A4A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6737" y="3492763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44" name="文字方塊 1243">
              <a:extLst>
                <a:ext uri="{FF2B5EF4-FFF2-40B4-BE49-F238E27FC236}">
                  <a16:creationId xmlns:a16="http://schemas.microsoft.com/office/drawing/2014/main" id="{E051F8FB-4A60-3E34-F488-BA75959C6626}"/>
                </a:ext>
              </a:extLst>
            </p:cNvPr>
            <p:cNvSpPr txBox="1"/>
            <p:nvPr/>
          </p:nvSpPr>
          <p:spPr>
            <a:xfrm>
              <a:off x="5816208" y="2072686"/>
              <a:ext cx="430887" cy="20842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KaiB5 Medium" panose="03000600000000000000" pitchFamily="66" charset="-120"/>
                  <a:ea typeface="AR KaiB5 Medium" panose="03000600000000000000" pitchFamily="66" charset="-120"/>
                  <a:cs typeface="+mn-cs"/>
                </a:rPr>
                <a:t>    </a:t>
              </a:r>
              <a:r>
                <a:rPr kumimoji="1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KaiB5 Medium" panose="03000600000000000000" pitchFamily="66" charset="-120"/>
                  <a:ea typeface="AR KaiB5 Medium" panose="03000600000000000000" pitchFamily="66" charset="-120"/>
                  <a:cs typeface="+mn-cs"/>
                </a:rPr>
                <a:t>（</a:t>
              </a:r>
              <a:r>
                <a:rPr kumimoji="1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質地的本來</a:t>
              </a:r>
              <a:r>
                <a:rPr kumimoji="1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KaiB5 Medium" panose="03000600000000000000" pitchFamily="66" charset="-120"/>
                  <a:ea typeface="AR KaiB5 Medium" panose="03000600000000000000" pitchFamily="66" charset="-120"/>
                  <a:cs typeface="+mn-cs"/>
                </a:rPr>
                <a:t>）</a:t>
              </a:r>
              <a:endPara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KaiB5 Medium" panose="03000600000000000000" pitchFamily="66" charset="-120"/>
                <a:ea typeface="AR KaiB5 Medium" panose="03000600000000000000" pitchFamily="66" charset="-120"/>
                <a:cs typeface="+mn-cs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0E12F248-2FBF-DD1B-391E-F17F475B9C0C}"/>
              </a:ext>
            </a:extLst>
          </p:cNvPr>
          <p:cNvGrpSpPr>
            <a:grpSpLocks noChangeAspect="1"/>
          </p:cNvGrpSpPr>
          <p:nvPr/>
        </p:nvGrpSpPr>
        <p:grpSpPr>
          <a:xfrm>
            <a:off x="5015968" y="4040849"/>
            <a:ext cx="1289053" cy="913070"/>
            <a:chOff x="4871486" y="3864261"/>
            <a:chExt cx="1208088" cy="755267"/>
          </a:xfrm>
        </p:grpSpPr>
        <p:sp>
          <p:nvSpPr>
            <p:cNvPr id="1235" name="文字方塊 1234">
              <a:extLst>
                <a:ext uri="{FF2B5EF4-FFF2-40B4-BE49-F238E27FC236}">
                  <a16:creationId xmlns:a16="http://schemas.microsoft.com/office/drawing/2014/main" id="{CBDDF0C7-D44E-DCBA-E0B7-9F085E565CBC}"/>
                </a:ext>
              </a:extLst>
            </p:cNvPr>
            <p:cNvSpPr txBox="1"/>
            <p:nvPr/>
          </p:nvSpPr>
          <p:spPr>
            <a:xfrm>
              <a:off x="4871486" y="3864261"/>
              <a:ext cx="634579" cy="7552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小邪偽偏</a:t>
              </a:r>
              <a:endPara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大正真圓</a:t>
              </a:r>
            </a:p>
          </p:txBody>
        </p:sp>
        <p:sp>
          <p:nvSpPr>
            <p:cNvPr id="1236" name="文字方塊 1235">
              <a:extLst>
                <a:ext uri="{FF2B5EF4-FFF2-40B4-BE49-F238E27FC236}">
                  <a16:creationId xmlns:a16="http://schemas.microsoft.com/office/drawing/2014/main" id="{B52F18AF-F0D7-EE48-74C1-6310D5F81E1C}"/>
                </a:ext>
              </a:extLst>
            </p:cNvPr>
            <p:cNvSpPr txBox="1"/>
            <p:nvPr/>
          </p:nvSpPr>
          <p:spPr>
            <a:xfrm>
              <a:off x="5444995" y="3864261"/>
              <a:ext cx="634579" cy="7552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邪愚巧偽</a:t>
              </a:r>
              <a:endPara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明大達至</a:t>
              </a:r>
            </a:p>
          </p:txBody>
        </p:sp>
        <p:cxnSp>
          <p:nvCxnSpPr>
            <p:cNvPr id="1234" name="直線接點 1233">
              <a:extLst>
                <a:ext uri="{FF2B5EF4-FFF2-40B4-BE49-F238E27FC236}">
                  <a16:creationId xmlns:a16="http://schemas.microsoft.com/office/drawing/2014/main" id="{948435F4-AE3F-8C3D-CA7D-430DD2C14307}"/>
                </a:ext>
              </a:extLst>
            </p:cNvPr>
            <p:cNvCxnSpPr>
              <a:cxnSpLocks/>
            </p:cNvCxnSpPr>
            <p:nvPr/>
          </p:nvCxnSpPr>
          <p:spPr>
            <a:xfrm>
              <a:off x="5473501" y="3904625"/>
              <a:ext cx="6952" cy="66823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C00D2C46-A73D-828B-76D1-8694512FDE49}"/>
              </a:ext>
            </a:extLst>
          </p:cNvPr>
          <p:cNvSpPr txBox="1"/>
          <p:nvPr/>
        </p:nvSpPr>
        <p:spPr>
          <a:xfrm>
            <a:off x="308608" y="1511716"/>
            <a:ext cx="800219" cy="3659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修辦道歷程表解</a:t>
            </a: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4F8EAE3B-647F-B60A-A017-65EC147D5252}"/>
              </a:ext>
            </a:extLst>
          </p:cNvPr>
          <p:cNvGrpSpPr/>
          <p:nvPr/>
        </p:nvGrpSpPr>
        <p:grpSpPr>
          <a:xfrm>
            <a:off x="6158445" y="1614732"/>
            <a:ext cx="1211450" cy="2304860"/>
            <a:chOff x="6143399" y="1645593"/>
            <a:chExt cx="1211450" cy="2304860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397CB869-B180-90A2-F70C-0B22B2AB69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7909" y="1645593"/>
              <a:ext cx="1126940" cy="2304860"/>
              <a:chOff x="6018294" y="1815094"/>
              <a:chExt cx="1056157" cy="1906522"/>
            </a:xfrm>
          </p:grpSpPr>
          <p:cxnSp>
            <p:nvCxnSpPr>
              <p:cNvPr id="1143" name="直線接點 1142">
                <a:extLst>
                  <a:ext uri="{FF2B5EF4-FFF2-40B4-BE49-F238E27FC236}">
                    <a16:creationId xmlns:a16="http://schemas.microsoft.com/office/drawing/2014/main" id="{407C62B8-DEFB-55AA-81BE-D3C649FE2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3091" y="1993936"/>
                <a:ext cx="0" cy="172768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5" name="直線接點 1144">
                <a:extLst>
                  <a:ext uri="{FF2B5EF4-FFF2-40B4-BE49-F238E27FC236}">
                    <a16:creationId xmlns:a16="http://schemas.microsoft.com/office/drawing/2014/main" id="{C5035B2C-FA25-1B73-AB5C-42C19E9A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294" y="1999405"/>
                <a:ext cx="9710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8" name="文字方塊 1147">
                <a:extLst>
                  <a:ext uri="{FF2B5EF4-FFF2-40B4-BE49-F238E27FC236}">
                    <a16:creationId xmlns:a16="http://schemas.microsoft.com/office/drawing/2014/main" id="{A00B333F-4E83-DD84-EB40-EF1000DE5D4E}"/>
                  </a:ext>
                </a:extLst>
              </p:cNvPr>
              <p:cNvSpPr txBox="1"/>
              <p:nvPr/>
            </p:nvSpPr>
            <p:spPr>
              <a:xfrm>
                <a:off x="6037937" y="1815094"/>
                <a:ext cx="1036514" cy="33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三法印</a:t>
                </a:r>
              </a:p>
            </p:txBody>
          </p:sp>
        </p:grpSp>
        <p:cxnSp>
          <p:nvCxnSpPr>
            <p:cNvPr id="1100" name="直線接點 1099">
              <a:extLst>
                <a:ext uri="{FF2B5EF4-FFF2-40B4-BE49-F238E27FC236}">
                  <a16:creationId xmlns:a16="http://schemas.microsoft.com/office/drawing/2014/main" id="{5CA70835-59F7-D591-78DD-C4E7498AAA1C}"/>
                </a:ext>
              </a:extLst>
            </p:cNvPr>
            <p:cNvCxnSpPr>
              <a:cxnSpLocks/>
            </p:cNvCxnSpPr>
            <p:nvPr/>
          </p:nvCxnSpPr>
          <p:spPr>
            <a:xfrm>
              <a:off x="6143399" y="3949014"/>
              <a:ext cx="18812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72BB5B96-C947-A2E5-37FA-D6FA3EC63302}"/>
              </a:ext>
            </a:extLst>
          </p:cNvPr>
          <p:cNvGrpSpPr/>
          <p:nvPr/>
        </p:nvGrpSpPr>
        <p:grpSpPr>
          <a:xfrm>
            <a:off x="6258865" y="3582160"/>
            <a:ext cx="1200063" cy="700944"/>
            <a:chOff x="6277932" y="3757998"/>
            <a:chExt cx="1200063" cy="563758"/>
          </a:xfrm>
        </p:grpSpPr>
        <p:sp>
          <p:nvSpPr>
            <p:cNvPr id="1101" name="文字方塊 1100">
              <a:extLst>
                <a:ext uri="{FF2B5EF4-FFF2-40B4-BE49-F238E27FC236}">
                  <a16:creationId xmlns:a16="http://schemas.microsoft.com/office/drawing/2014/main" id="{E19B33D7-2CA2-C373-2F17-05C4B3DDC082}"/>
                </a:ext>
              </a:extLst>
            </p:cNvPr>
            <p:cNvSpPr txBox="1"/>
            <p:nvPr/>
          </p:nvSpPr>
          <p:spPr>
            <a:xfrm>
              <a:off x="6278945" y="3757998"/>
              <a:ext cx="11079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淨三障</a:t>
              </a:r>
            </a:p>
          </p:txBody>
        </p:sp>
        <p:sp>
          <p:nvSpPr>
            <p:cNvPr id="1120" name="文字方塊 1119">
              <a:extLst>
                <a:ext uri="{FF2B5EF4-FFF2-40B4-BE49-F238E27FC236}">
                  <a16:creationId xmlns:a16="http://schemas.microsoft.com/office/drawing/2014/main" id="{F2D06CF3-962F-4491-6FFE-D9BFADC7435F}"/>
                </a:ext>
              </a:extLst>
            </p:cNvPr>
            <p:cNvSpPr txBox="1"/>
            <p:nvPr/>
          </p:nvSpPr>
          <p:spPr>
            <a:xfrm>
              <a:off x="6277932" y="3999954"/>
              <a:ext cx="1200063" cy="32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目  的</a:t>
              </a:r>
            </a:p>
          </p:txBody>
        </p:sp>
      </p:grpSp>
      <p:sp>
        <p:nvSpPr>
          <p:cNvPr id="1247" name="文字方塊 1246">
            <a:extLst>
              <a:ext uri="{FF2B5EF4-FFF2-40B4-BE49-F238E27FC236}">
                <a16:creationId xmlns:a16="http://schemas.microsoft.com/office/drawing/2014/main" id="{404D626B-950F-CA44-DF0A-9F59A05863C6}"/>
              </a:ext>
            </a:extLst>
          </p:cNvPr>
          <p:cNvSpPr txBox="1"/>
          <p:nvPr/>
        </p:nvSpPr>
        <p:spPr>
          <a:xfrm>
            <a:off x="1525712" y="6267326"/>
            <a:ext cx="453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＜含 括 三 乘 佛 法＞</a:t>
            </a:r>
          </a:p>
        </p:txBody>
      </p:sp>
      <p:sp>
        <p:nvSpPr>
          <p:cNvPr id="1248" name="文字方塊 1247">
            <a:extLst>
              <a:ext uri="{FF2B5EF4-FFF2-40B4-BE49-F238E27FC236}">
                <a16:creationId xmlns:a16="http://schemas.microsoft.com/office/drawing/2014/main" id="{502CDCA6-16E5-17A5-0D8D-C791EA40A285}"/>
              </a:ext>
            </a:extLst>
          </p:cNvPr>
          <p:cNvSpPr txBox="1"/>
          <p:nvPr/>
        </p:nvSpPr>
        <p:spPr>
          <a:xfrm>
            <a:off x="10081629" y="5852658"/>
            <a:ext cx="2571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註：黑字是主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架</a:t>
            </a:r>
            <a:endParaRPr kumimoji="1"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kumimoji="1"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kumimoji="1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字是</a:t>
            </a: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kumimoji="1" lang="zh-TW" altLang="en-US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藍</a:t>
            </a:r>
            <a:r>
              <a:rPr kumimoji="1" lang="zh-TW" altLang="en-US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字是負面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E1690040-CFEC-0E9E-7C41-A76CC33F59BD}"/>
              </a:ext>
            </a:extLst>
          </p:cNvPr>
          <p:cNvGrpSpPr>
            <a:grpSpLocks noChangeAspect="1"/>
          </p:cNvGrpSpPr>
          <p:nvPr/>
        </p:nvGrpSpPr>
        <p:grpSpPr>
          <a:xfrm>
            <a:off x="9063623" y="3883254"/>
            <a:ext cx="1316092" cy="369332"/>
            <a:chOff x="8663116" y="3593314"/>
            <a:chExt cx="1316092" cy="369332"/>
          </a:xfrm>
        </p:grpSpPr>
        <p:cxnSp>
          <p:nvCxnSpPr>
            <p:cNvPr id="2" name="直線接點 1">
              <a:extLst>
                <a:ext uri="{FF2B5EF4-FFF2-40B4-BE49-F238E27FC236}">
                  <a16:creationId xmlns:a16="http://schemas.microsoft.com/office/drawing/2014/main" id="{B26B346D-6792-95D1-2C35-6C7139A0BD2B}"/>
                </a:ext>
              </a:extLst>
            </p:cNvPr>
            <p:cNvCxnSpPr>
              <a:cxnSpLocks/>
            </p:cNvCxnSpPr>
            <p:nvPr/>
          </p:nvCxnSpPr>
          <p:spPr>
            <a:xfrm>
              <a:off x="8663116" y="3753842"/>
              <a:ext cx="22656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B699FCE-8CD2-F126-0085-B05751B5E8D3}"/>
                </a:ext>
              </a:extLst>
            </p:cNvPr>
            <p:cNvSpPr txBox="1"/>
            <p:nvPr/>
          </p:nvSpPr>
          <p:spPr>
            <a:xfrm>
              <a:off x="8841847" y="3593314"/>
              <a:ext cx="113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化於無間</a:t>
              </a:r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BEF89CC-2463-A4E8-E9CD-F2387D684BF1}"/>
              </a:ext>
            </a:extLst>
          </p:cNvPr>
          <p:cNvSpPr txBox="1"/>
          <p:nvPr/>
        </p:nvSpPr>
        <p:spPr>
          <a:xfrm>
            <a:off x="3555747" y="315238"/>
            <a:ext cx="2540253" cy="400110"/>
          </a:xfrm>
          <a:prstGeom prst="rect">
            <a:avLst/>
          </a:prstGeom>
          <a:solidFill>
            <a:srgbClr val="76D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認知不圓滿，專修福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FE75243-0D0D-EFFE-0920-4F6FDD79631F}"/>
              </a:ext>
            </a:extLst>
          </p:cNvPr>
          <p:cNvGrpSpPr/>
          <p:nvPr/>
        </p:nvGrpSpPr>
        <p:grpSpPr>
          <a:xfrm>
            <a:off x="3554985" y="902428"/>
            <a:ext cx="1227310" cy="2817922"/>
            <a:chOff x="3554985" y="902428"/>
            <a:chExt cx="1227310" cy="2817922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7B34975-6CC0-E1F5-6374-039A61DCF55A}"/>
                </a:ext>
              </a:extLst>
            </p:cNvPr>
            <p:cNvSpPr/>
            <p:nvPr/>
          </p:nvSpPr>
          <p:spPr>
            <a:xfrm>
              <a:off x="3554985" y="902428"/>
              <a:ext cx="1227310" cy="271855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講經說法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辦道渡人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佈施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誦經念佛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禮懺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禪修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放生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日常生活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A7DBD689-7628-88E4-F998-C1AC3D8DC940}"/>
                </a:ext>
              </a:extLst>
            </p:cNvPr>
            <p:cNvSpPr txBox="1"/>
            <p:nvPr/>
          </p:nvSpPr>
          <p:spPr>
            <a:xfrm>
              <a:off x="3852204" y="3349842"/>
              <a:ext cx="461665" cy="3705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…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36D22198-4100-AAE4-533F-749CAA4FD251}"/>
              </a:ext>
            </a:extLst>
          </p:cNvPr>
          <p:cNvSpPr txBox="1"/>
          <p:nvPr/>
        </p:nvSpPr>
        <p:spPr>
          <a:xfrm>
            <a:off x="3558892" y="4376971"/>
            <a:ext cx="121950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三教經典</a:t>
            </a:r>
            <a:endParaRPr kumimoji="1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正知正見</a:t>
            </a:r>
            <a:endParaRPr kumimoji="1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廣學多聞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5AED5AD5-D7C4-121A-8AE0-B150FE225A04}"/>
              </a:ext>
            </a:extLst>
          </p:cNvPr>
          <p:cNvSpPr txBox="1"/>
          <p:nvPr/>
        </p:nvSpPr>
        <p:spPr>
          <a:xfrm>
            <a:off x="3552046" y="5598509"/>
            <a:ext cx="1210589" cy="400110"/>
          </a:xfrm>
          <a:prstGeom prst="rect">
            <a:avLst/>
          </a:prstGeom>
          <a:solidFill>
            <a:srgbClr val="76D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邪知偏見</a:t>
            </a: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7D1E98B8-1059-12CD-2635-EB5AF35A2AB1}"/>
              </a:ext>
            </a:extLst>
          </p:cNvPr>
          <p:cNvGrpSpPr>
            <a:grpSpLocks noChangeAspect="1"/>
          </p:cNvGrpSpPr>
          <p:nvPr/>
        </p:nvGrpSpPr>
        <p:grpSpPr>
          <a:xfrm>
            <a:off x="6145554" y="315846"/>
            <a:ext cx="3201040" cy="707886"/>
            <a:chOff x="6429643" y="1008961"/>
            <a:chExt cx="1354604" cy="566795"/>
          </a:xfrm>
        </p:grpSpPr>
        <p:sp>
          <p:nvSpPr>
            <p:cNvPr id="1043" name="向右箭號 1042">
              <a:extLst>
                <a:ext uri="{FF2B5EF4-FFF2-40B4-BE49-F238E27FC236}">
                  <a16:creationId xmlns:a16="http://schemas.microsoft.com/office/drawing/2014/main" id="{4D79057C-F7B8-4444-D2C7-4D04766E65A8}"/>
                </a:ext>
              </a:extLst>
            </p:cNvPr>
            <p:cNvSpPr/>
            <p:nvPr/>
          </p:nvSpPr>
          <p:spPr>
            <a:xfrm>
              <a:off x="6429643" y="1077722"/>
              <a:ext cx="233363" cy="198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44" name="文字方塊 1043">
              <a:extLst>
                <a:ext uri="{FF2B5EF4-FFF2-40B4-BE49-F238E27FC236}">
                  <a16:creationId xmlns:a16="http://schemas.microsoft.com/office/drawing/2014/main" id="{62D7A06D-7D50-B131-B138-CE529C54D6A2}"/>
                </a:ext>
              </a:extLst>
            </p:cNvPr>
            <p:cNvSpPr txBox="1"/>
            <p:nvPr/>
          </p:nvSpPr>
          <p:spPr>
            <a:xfrm>
              <a:off x="6616025" y="1008961"/>
              <a:ext cx="1168222" cy="56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增長福報難解生死煩惱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	</a:t>
              </a:r>
              <a:endPara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6952AB8-2E8B-3411-80CF-3CA97773CC73}"/>
              </a:ext>
            </a:extLst>
          </p:cNvPr>
          <p:cNvGrpSpPr>
            <a:grpSpLocks noChangeAspect="1"/>
          </p:cNvGrpSpPr>
          <p:nvPr/>
        </p:nvGrpSpPr>
        <p:grpSpPr>
          <a:xfrm>
            <a:off x="4783760" y="1853250"/>
            <a:ext cx="1433310" cy="400110"/>
            <a:chOff x="4565653" y="1778551"/>
            <a:chExt cx="1343284" cy="330960"/>
          </a:xfrm>
        </p:grpSpPr>
        <p:cxnSp>
          <p:nvCxnSpPr>
            <p:cNvPr id="1051" name="直線接點 1050">
              <a:extLst>
                <a:ext uri="{FF2B5EF4-FFF2-40B4-BE49-F238E27FC236}">
                  <a16:creationId xmlns:a16="http://schemas.microsoft.com/office/drawing/2014/main" id="{22435A54-3619-9C40-D390-5C5FCE0D4031}"/>
                </a:ext>
              </a:extLst>
            </p:cNvPr>
            <p:cNvCxnSpPr/>
            <p:nvPr/>
          </p:nvCxnSpPr>
          <p:spPr>
            <a:xfrm>
              <a:off x="4565653" y="1950001"/>
              <a:ext cx="18812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文字方塊 1051">
              <a:extLst>
                <a:ext uri="{FF2B5EF4-FFF2-40B4-BE49-F238E27FC236}">
                  <a16:creationId xmlns:a16="http://schemas.microsoft.com/office/drawing/2014/main" id="{F6B5C36D-40B5-DD8E-C049-490B42B82CE9}"/>
                </a:ext>
              </a:extLst>
            </p:cNvPr>
            <p:cNvSpPr txBox="1"/>
            <p:nvPr/>
          </p:nvSpPr>
          <p:spPr>
            <a:xfrm>
              <a:off x="4685584" y="1778551"/>
              <a:ext cx="1223353" cy="3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 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廣義迴向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438C74E1-173B-FDC5-88C5-77B2324BCE07}"/>
              </a:ext>
            </a:extLst>
          </p:cNvPr>
          <p:cNvGrpSpPr>
            <a:grpSpLocks noChangeAspect="1"/>
          </p:cNvGrpSpPr>
          <p:nvPr/>
        </p:nvGrpSpPr>
        <p:grpSpPr>
          <a:xfrm>
            <a:off x="4780809" y="4969160"/>
            <a:ext cx="5059950" cy="400110"/>
            <a:chOff x="4582827" y="4822156"/>
            <a:chExt cx="4742138" cy="330960"/>
          </a:xfrm>
        </p:grpSpPr>
        <p:sp>
          <p:nvSpPr>
            <p:cNvPr id="1054" name="文字方塊 1053">
              <a:extLst>
                <a:ext uri="{FF2B5EF4-FFF2-40B4-BE49-F238E27FC236}">
                  <a16:creationId xmlns:a16="http://schemas.microsoft.com/office/drawing/2014/main" id="{99C8D336-013A-6F1B-5E49-995785C9276C}"/>
                </a:ext>
              </a:extLst>
            </p:cNvPr>
            <p:cNvSpPr txBox="1"/>
            <p:nvPr/>
          </p:nvSpPr>
          <p:spPr>
            <a:xfrm>
              <a:off x="4701449" y="4822156"/>
              <a:ext cx="4623516" cy="3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轉成實相真如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偏修慧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－乾慧：知解宗徒）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cxnSp>
          <p:nvCxnSpPr>
            <p:cNvPr id="1062" name="直線接點 1061">
              <a:extLst>
                <a:ext uri="{FF2B5EF4-FFF2-40B4-BE49-F238E27FC236}">
                  <a16:creationId xmlns:a16="http://schemas.microsoft.com/office/drawing/2014/main" id="{0D1131E4-CEC8-C867-AF7C-EB74A68E5BF1}"/>
                </a:ext>
              </a:extLst>
            </p:cNvPr>
            <p:cNvCxnSpPr/>
            <p:nvPr/>
          </p:nvCxnSpPr>
          <p:spPr>
            <a:xfrm>
              <a:off x="4582827" y="4989542"/>
              <a:ext cx="18812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B8C4B2BE-9664-3582-91A9-453F54C3B9FD}"/>
              </a:ext>
            </a:extLst>
          </p:cNvPr>
          <p:cNvGrpSpPr>
            <a:grpSpLocks noChangeAspect="1"/>
          </p:cNvGrpSpPr>
          <p:nvPr/>
        </p:nvGrpSpPr>
        <p:grpSpPr>
          <a:xfrm>
            <a:off x="6329403" y="5408918"/>
            <a:ext cx="5382070" cy="822537"/>
            <a:chOff x="6068367" y="5186922"/>
            <a:chExt cx="5044024" cy="680381"/>
          </a:xfrm>
        </p:grpSpPr>
        <p:grpSp>
          <p:nvGrpSpPr>
            <p:cNvPr id="1122" name="群組 1121">
              <a:extLst>
                <a:ext uri="{FF2B5EF4-FFF2-40B4-BE49-F238E27FC236}">
                  <a16:creationId xmlns:a16="http://schemas.microsoft.com/office/drawing/2014/main" id="{D78C06E0-6D08-1924-C5AB-F8BB66ADE792}"/>
                </a:ext>
              </a:extLst>
            </p:cNvPr>
            <p:cNvGrpSpPr/>
            <p:nvPr/>
          </p:nvGrpSpPr>
          <p:grpSpPr>
            <a:xfrm>
              <a:off x="6068367" y="5333123"/>
              <a:ext cx="356531" cy="369332"/>
              <a:chOff x="4319317" y="5005398"/>
              <a:chExt cx="356531" cy="369332"/>
            </a:xfrm>
          </p:grpSpPr>
          <p:cxnSp>
            <p:nvCxnSpPr>
              <p:cNvPr id="1064" name="直線接點 1063">
                <a:extLst>
                  <a:ext uri="{FF2B5EF4-FFF2-40B4-BE49-F238E27FC236}">
                    <a16:creationId xmlns:a16="http://schemas.microsoft.com/office/drawing/2014/main" id="{BD0E01F6-A826-9228-901B-A558C8045CBB}"/>
                  </a:ext>
                </a:extLst>
              </p:cNvPr>
              <p:cNvCxnSpPr/>
              <p:nvPr/>
            </p:nvCxnSpPr>
            <p:spPr>
              <a:xfrm>
                <a:off x="4319317" y="5180044"/>
                <a:ext cx="18812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2" name="群組 1111">
                <a:extLst>
                  <a:ext uri="{FF2B5EF4-FFF2-40B4-BE49-F238E27FC236}">
                    <a16:creationId xmlns:a16="http://schemas.microsoft.com/office/drawing/2014/main" id="{11E7F8EA-3689-0826-DC22-0FD47F58AC1B}"/>
                  </a:ext>
                </a:extLst>
              </p:cNvPr>
              <p:cNvGrpSpPr/>
              <p:nvPr/>
            </p:nvGrpSpPr>
            <p:grpSpPr>
              <a:xfrm>
                <a:off x="4507437" y="5005398"/>
                <a:ext cx="168411" cy="369332"/>
                <a:chOff x="4507437" y="5005398"/>
                <a:chExt cx="168411" cy="369332"/>
              </a:xfrm>
            </p:grpSpPr>
            <p:cxnSp>
              <p:nvCxnSpPr>
                <p:cNvPr id="1093" name="直線接點 1092">
                  <a:extLst>
                    <a:ext uri="{FF2B5EF4-FFF2-40B4-BE49-F238E27FC236}">
                      <a16:creationId xmlns:a16="http://schemas.microsoft.com/office/drawing/2014/main" id="{E3FC7B4B-FCC6-F6FA-7AB6-0C3568E7925C}"/>
                    </a:ext>
                  </a:extLst>
                </p:cNvPr>
                <p:cNvCxnSpPr/>
                <p:nvPr/>
              </p:nvCxnSpPr>
              <p:spPr>
                <a:xfrm>
                  <a:off x="4507439" y="5005398"/>
                  <a:ext cx="0" cy="36933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直線接點 1094">
                  <a:extLst>
                    <a:ext uri="{FF2B5EF4-FFF2-40B4-BE49-F238E27FC236}">
                      <a16:creationId xmlns:a16="http://schemas.microsoft.com/office/drawing/2014/main" id="{8E904308-7A7F-B880-CF3F-5B3C910347C6}"/>
                    </a:ext>
                  </a:extLst>
                </p:cNvPr>
                <p:cNvCxnSpPr/>
                <p:nvPr/>
              </p:nvCxnSpPr>
              <p:spPr>
                <a:xfrm>
                  <a:off x="4507439" y="5005398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直線接點 1095">
                  <a:extLst>
                    <a:ext uri="{FF2B5EF4-FFF2-40B4-BE49-F238E27FC236}">
                      <a16:creationId xmlns:a16="http://schemas.microsoft.com/office/drawing/2014/main" id="{306CB086-5403-12C9-D432-CCB3B4CCC00C}"/>
                    </a:ext>
                  </a:extLst>
                </p:cNvPr>
                <p:cNvCxnSpPr/>
                <p:nvPr/>
              </p:nvCxnSpPr>
              <p:spPr>
                <a:xfrm>
                  <a:off x="4507437" y="5373697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8" name="文字方塊 1097">
              <a:extLst>
                <a:ext uri="{FF2B5EF4-FFF2-40B4-BE49-F238E27FC236}">
                  <a16:creationId xmlns:a16="http://schemas.microsoft.com/office/drawing/2014/main" id="{4719B20B-5566-0881-812A-0636E508D85D}"/>
                </a:ext>
              </a:extLst>
            </p:cNvPr>
            <p:cNvSpPr txBox="1"/>
            <p:nvPr/>
          </p:nvSpPr>
          <p:spPr>
            <a:xfrm>
              <a:off x="6372274" y="5186922"/>
              <a:ext cx="4740117" cy="330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四相不了</a:t>
              </a: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（人相、我相、眾生相、壽者相）</a:t>
              </a:r>
            </a:p>
          </p:txBody>
        </p:sp>
        <p:sp>
          <p:nvSpPr>
            <p:cNvPr id="1099" name="文字方塊 1098">
              <a:extLst>
                <a:ext uri="{FF2B5EF4-FFF2-40B4-BE49-F238E27FC236}">
                  <a16:creationId xmlns:a16="http://schemas.microsoft.com/office/drawing/2014/main" id="{20D786FE-FD3A-42C8-948B-ED15D4D46766}"/>
                </a:ext>
              </a:extLst>
            </p:cNvPr>
            <p:cNvSpPr txBox="1"/>
            <p:nvPr/>
          </p:nvSpPr>
          <p:spPr>
            <a:xfrm>
              <a:off x="6349413" y="5536343"/>
              <a:ext cx="3297890" cy="330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貪沾名聞利養、道權道名道利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85BD96A-0BC6-3F7D-5AF1-709F1233715B}"/>
              </a:ext>
            </a:extLst>
          </p:cNvPr>
          <p:cNvGrpSpPr>
            <a:grpSpLocks noChangeAspect="1"/>
          </p:cNvGrpSpPr>
          <p:nvPr/>
        </p:nvGrpSpPr>
        <p:grpSpPr>
          <a:xfrm>
            <a:off x="7117128" y="3201047"/>
            <a:ext cx="2117496" cy="1481526"/>
            <a:chOff x="6829687" y="3164757"/>
            <a:chExt cx="1984497" cy="1225483"/>
          </a:xfrm>
        </p:grpSpPr>
        <p:sp>
          <p:nvSpPr>
            <p:cNvPr id="1117" name="文字方塊 1116">
              <a:extLst>
                <a:ext uri="{FF2B5EF4-FFF2-40B4-BE49-F238E27FC236}">
                  <a16:creationId xmlns:a16="http://schemas.microsoft.com/office/drawing/2014/main" id="{D31C5D10-3ED6-92A6-E6F1-DB8692D532DE}"/>
                </a:ext>
              </a:extLst>
            </p:cNvPr>
            <p:cNvSpPr txBox="1"/>
            <p:nvPr/>
          </p:nvSpPr>
          <p:spPr>
            <a:xfrm>
              <a:off x="6961026" y="3164757"/>
              <a:ext cx="1801138" cy="30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智慧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除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無明煩惱</a:t>
              </a:r>
            </a:p>
          </p:txBody>
        </p:sp>
        <p:grpSp>
          <p:nvGrpSpPr>
            <p:cNvPr id="1157" name="群組 1156">
              <a:extLst>
                <a:ext uri="{FF2B5EF4-FFF2-40B4-BE49-F238E27FC236}">
                  <a16:creationId xmlns:a16="http://schemas.microsoft.com/office/drawing/2014/main" id="{B7A1E178-01D5-3699-DFBF-E95A1626BFA9}"/>
                </a:ext>
              </a:extLst>
            </p:cNvPr>
            <p:cNvGrpSpPr/>
            <p:nvPr/>
          </p:nvGrpSpPr>
          <p:grpSpPr>
            <a:xfrm>
              <a:off x="6829687" y="3311297"/>
              <a:ext cx="188122" cy="955970"/>
              <a:chOff x="6613787" y="2968397"/>
              <a:chExt cx="188122" cy="955970"/>
            </a:xfrm>
          </p:grpSpPr>
          <p:cxnSp>
            <p:nvCxnSpPr>
              <p:cNvPr id="1102" name="直線接點 1101">
                <a:extLst>
                  <a:ext uri="{FF2B5EF4-FFF2-40B4-BE49-F238E27FC236}">
                    <a16:creationId xmlns:a16="http://schemas.microsoft.com/office/drawing/2014/main" id="{3AE66C60-A7AA-451E-D956-2FFD90591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787" y="3435350"/>
                <a:ext cx="18812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3" name="群組 1112">
                <a:extLst>
                  <a:ext uri="{FF2B5EF4-FFF2-40B4-BE49-F238E27FC236}">
                    <a16:creationId xmlns:a16="http://schemas.microsoft.com/office/drawing/2014/main" id="{DABF1E25-13A0-A14D-2525-6C1F20BA5879}"/>
                  </a:ext>
                </a:extLst>
              </p:cNvPr>
              <p:cNvGrpSpPr/>
              <p:nvPr/>
            </p:nvGrpSpPr>
            <p:grpSpPr>
              <a:xfrm>
                <a:off x="6726972" y="2968397"/>
                <a:ext cx="70963" cy="955970"/>
                <a:chOff x="4507437" y="5040407"/>
                <a:chExt cx="168411" cy="318486"/>
              </a:xfrm>
            </p:grpSpPr>
            <p:cxnSp>
              <p:nvCxnSpPr>
                <p:cNvPr id="1114" name="直線接點 1113">
                  <a:extLst>
                    <a:ext uri="{FF2B5EF4-FFF2-40B4-BE49-F238E27FC236}">
                      <a16:creationId xmlns:a16="http://schemas.microsoft.com/office/drawing/2014/main" id="{4A5793CB-C829-4C83-7DB5-4054A502BA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9886" y="5040407"/>
                  <a:ext cx="0" cy="31848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直線接點 1114">
                  <a:extLst>
                    <a:ext uri="{FF2B5EF4-FFF2-40B4-BE49-F238E27FC236}">
                      <a16:creationId xmlns:a16="http://schemas.microsoft.com/office/drawing/2014/main" id="{5AD6908F-56DC-919D-6314-692EC372C572}"/>
                    </a:ext>
                  </a:extLst>
                </p:cNvPr>
                <p:cNvCxnSpPr/>
                <p:nvPr/>
              </p:nvCxnSpPr>
              <p:spPr>
                <a:xfrm>
                  <a:off x="4507439" y="5042148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直線接點 1115">
                  <a:extLst>
                    <a:ext uri="{FF2B5EF4-FFF2-40B4-BE49-F238E27FC236}">
                      <a16:creationId xmlns:a16="http://schemas.microsoft.com/office/drawing/2014/main" id="{2B339D3A-074D-7804-4F21-D03980270245}"/>
                    </a:ext>
                  </a:extLst>
                </p:cNvPr>
                <p:cNvCxnSpPr/>
                <p:nvPr/>
              </p:nvCxnSpPr>
              <p:spPr>
                <a:xfrm>
                  <a:off x="4507437" y="5357947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19" name="文字方塊 1118">
              <a:extLst>
                <a:ext uri="{FF2B5EF4-FFF2-40B4-BE49-F238E27FC236}">
                  <a16:creationId xmlns:a16="http://schemas.microsoft.com/office/drawing/2014/main" id="{629B5196-B5B3-173D-77FD-18FDAB78E09F}"/>
                </a:ext>
              </a:extLst>
            </p:cNvPr>
            <p:cNvSpPr txBox="1"/>
            <p:nvPr/>
          </p:nvSpPr>
          <p:spPr>
            <a:xfrm>
              <a:off x="6953758" y="4084737"/>
              <a:ext cx="1850132" cy="30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菩提愿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化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報  障</a:t>
              </a:r>
            </a:p>
          </p:txBody>
        </p:sp>
        <p:sp>
          <p:nvSpPr>
            <p:cNvPr id="1118" name="文字方塊 1117">
              <a:extLst>
                <a:ext uri="{FF2B5EF4-FFF2-40B4-BE49-F238E27FC236}">
                  <a16:creationId xmlns:a16="http://schemas.microsoft.com/office/drawing/2014/main" id="{FF988AC6-A863-2F9B-72CE-6078A0138E1B}"/>
                </a:ext>
              </a:extLst>
            </p:cNvPr>
            <p:cNvSpPr txBox="1"/>
            <p:nvPr/>
          </p:nvSpPr>
          <p:spPr>
            <a:xfrm>
              <a:off x="7013046" y="3679581"/>
              <a:ext cx="1801138" cy="30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行功立德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消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業障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0C3E4CFF-9E20-1CDE-6EE0-1F34CD37878C}"/>
              </a:ext>
            </a:extLst>
          </p:cNvPr>
          <p:cNvGrpSpPr>
            <a:grpSpLocks noChangeAspect="1"/>
          </p:cNvGrpSpPr>
          <p:nvPr/>
        </p:nvGrpSpPr>
        <p:grpSpPr>
          <a:xfrm>
            <a:off x="7097204" y="1048973"/>
            <a:ext cx="2125446" cy="1472855"/>
            <a:chOff x="6829686" y="1325307"/>
            <a:chExt cx="1991948" cy="1218306"/>
          </a:xfrm>
        </p:grpSpPr>
        <p:sp>
          <p:nvSpPr>
            <p:cNvPr id="1154" name="文字方塊 1153">
              <a:extLst>
                <a:ext uri="{FF2B5EF4-FFF2-40B4-BE49-F238E27FC236}">
                  <a16:creationId xmlns:a16="http://schemas.microsoft.com/office/drawing/2014/main" id="{73621D9B-AABB-1372-D779-CD2503382494}"/>
                </a:ext>
              </a:extLst>
            </p:cNvPr>
            <p:cNvSpPr txBox="1"/>
            <p:nvPr/>
          </p:nvSpPr>
          <p:spPr>
            <a:xfrm>
              <a:off x="6941907" y="1325307"/>
              <a:ext cx="1811248" cy="30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諸行無常</a:t>
              </a:r>
            </a:p>
          </p:txBody>
        </p:sp>
        <p:sp>
          <p:nvSpPr>
            <p:cNvPr id="1155" name="文字方塊 1154">
              <a:extLst>
                <a:ext uri="{FF2B5EF4-FFF2-40B4-BE49-F238E27FC236}">
                  <a16:creationId xmlns:a16="http://schemas.microsoft.com/office/drawing/2014/main" id="{03453785-46AF-7778-5C58-E7A7123D6D37}"/>
                </a:ext>
              </a:extLst>
            </p:cNvPr>
            <p:cNvSpPr txBox="1"/>
            <p:nvPr/>
          </p:nvSpPr>
          <p:spPr>
            <a:xfrm>
              <a:off x="6953753" y="1784286"/>
              <a:ext cx="1850137" cy="30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諸法無我</a:t>
              </a:r>
            </a:p>
          </p:txBody>
        </p:sp>
        <p:sp>
          <p:nvSpPr>
            <p:cNvPr id="1156" name="文字方塊 1155">
              <a:extLst>
                <a:ext uri="{FF2B5EF4-FFF2-40B4-BE49-F238E27FC236}">
                  <a16:creationId xmlns:a16="http://schemas.microsoft.com/office/drawing/2014/main" id="{F58D31FA-A825-1D5C-BB95-C44FC8B243EE}"/>
                </a:ext>
              </a:extLst>
            </p:cNvPr>
            <p:cNvSpPr txBox="1"/>
            <p:nvPr/>
          </p:nvSpPr>
          <p:spPr>
            <a:xfrm>
              <a:off x="6971502" y="2238111"/>
              <a:ext cx="1850132" cy="30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涅槃寂靜</a:t>
              </a:r>
            </a:p>
          </p:txBody>
        </p:sp>
        <p:grpSp>
          <p:nvGrpSpPr>
            <p:cNvPr id="1158" name="群組 1157">
              <a:extLst>
                <a:ext uri="{FF2B5EF4-FFF2-40B4-BE49-F238E27FC236}">
                  <a16:creationId xmlns:a16="http://schemas.microsoft.com/office/drawing/2014/main" id="{91544B52-2BF3-BDA4-D661-3FD9F1B50D29}"/>
                </a:ext>
              </a:extLst>
            </p:cNvPr>
            <p:cNvGrpSpPr/>
            <p:nvPr/>
          </p:nvGrpSpPr>
          <p:grpSpPr>
            <a:xfrm>
              <a:off x="6829686" y="1489758"/>
              <a:ext cx="184145" cy="936390"/>
              <a:chOff x="6613787" y="2863333"/>
              <a:chExt cx="188122" cy="1108591"/>
            </a:xfrm>
          </p:grpSpPr>
          <p:cxnSp>
            <p:nvCxnSpPr>
              <p:cNvPr id="1159" name="直線接點 1158">
                <a:extLst>
                  <a:ext uri="{FF2B5EF4-FFF2-40B4-BE49-F238E27FC236}">
                    <a16:creationId xmlns:a16="http://schemas.microsoft.com/office/drawing/2014/main" id="{9677C219-F6B8-16B3-A8CC-EE8BD1DE6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787" y="3435350"/>
                <a:ext cx="18812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0" name="群組 1159">
                <a:extLst>
                  <a:ext uri="{FF2B5EF4-FFF2-40B4-BE49-F238E27FC236}">
                    <a16:creationId xmlns:a16="http://schemas.microsoft.com/office/drawing/2014/main" id="{03F47B25-37F2-39E0-3576-C5A74F9E3227}"/>
                  </a:ext>
                </a:extLst>
              </p:cNvPr>
              <p:cNvGrpSpPr/>
              <p:nvPr/>
            </p:nvGrpSpPr>
            <p:grpSpPr>
              <a:xfrm>
                <a:off x="6723185" y="2863333"/>
                <a:ext cx="74749" cy="1108591"/>
                <a:chOff x="4498450" y="5005398"/>
                <a:chExt cx="177396" cy="369332"/>
              </a:xfrm>
            </p:grpSpPr>
            <p:cxnSp>
              <p:nvCxnSpPr>
                <p:cNvPr id="1161" name="直線接點 1160">
                  <a:extLst>
                    <a:ext uri="{FF2B5EF4-FFF2-40B4-BE49-F238E27FC236}">
                      <a16:creationId xmlns:a16="http://schemas.microsoft.com/office/drawing/2014/main" id="{0AB656DF-6F0C-2271-B1D0-F51D5B395BF2}"/>
                    </a:ext>
                  </a:extLst>
                </p:cNvPr>
                <p:cNvCxnSpPr/>
                <p:nvPr/>
              </p:nvCxnSpPr>
              <p:spPr>
                <a:xfrm>
                  <a:off x="4507439" y="5005398"/>
                  <a:ext cx="0" cy="36933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2" name="直線接點 1161">
                  <a:extLst>
                    <a:ext uri="{FF2B5EF4-FFF2-40B4-BE49-F238E27FC236}">
                      <a16:creationId xmlns:a16="http://schemas.microsoft.com/office/drawing/2014/main" id="{F6987C9D-5FFD-03ED-6503-4BAB57CBAF5B}"/>
                    </a:ext>
                  </a:extLst>
                </p:cNvPr>
                <p:cNvCxnSpPr/>
                <p:nvPr/>
              </p:nvCxnSpPr>
              <p:spPr>
                <a:xfrm>
                  <a:off x="4498450" y="5006870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直線接點 1162">
                  <a:extLst>
                    <a:ext uri="{FF2B5EF4-FFF2-40B4-BE49-F238E27FC236}">
                      <a16:creationId xmlns:a16="http://schemas.microsoft.com/office/drawing/2014/main" id="{879A4C11-B3CA-849B-3A28-673CFC99A27A}"/>
                    </a:ext>
                  </a:extLst>
                </p:cNvPr>
                <p:cNvCxnSpPr/>
                <p:nvPr/>
              </p:nvCxnSpPr>
              <p:spPr>
                <a:xfrm>
                  <a:off x="4507437" y="5373697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BAE06773-C70C-865D-F67F-C7483A357437}"/>
              </a:ext>
            </a:extLst>
          </p:cNvPr>
          <p:cNvGrpSpPr/>
          <p:nvPr/>
        </p:nvGrpSpPr>
        <p:grpSpPr>
          <a:xfrm>
            <a:off x="6734315" y="2646993"/>
            <a:ext cx="1921663" cy="1009954"/>
            <a:chOff x="6784105" y="2462585"/>
            <a:chExt cx="1807037" cy="1009954"/>
          </a:xfrm>
        </p:grpSpPr>
        <p:cxnSp>
          <p:nvCxnSpPr>
            <p:cNvPr id="1207" name="直線箭頭接點 1206">
              <a:extLst>
                <a:ext uri="{FF2B5EF4-FFF2-40B4-BE49-F238E27FC236}">
                  <a16:creationId xmlns:a16="http://schemas.microsoft.com/office/drawing/2014/main" id="{F3F6022A-12EB-01BB-44C7-F5E3D86C35E5}"/>
                </a:ext>
              </a:extLst>
            </p:cNvPr>
            <p:cNvCxnSpPr>
              <a:cxnSpLocks/>
            </p:cNvCxnSpPr>
            <p:nvPr/>
          </p:nvCxnSpPr>
          <p:spPr>
            <a:xfrm>
              <a:off x="6784105" y="2649112"/>
              <a:ext cx="428485" cy="81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直線接點 1203">
              <a:extLst>
                <a:ext uri="{FF2B5EF4-FFF2-40B4-BE49-F238E27FC236}">
                  <a16:creationId xmlns:a16="http://schemas.microsoft.com/office/drawing/2014/main" id="{F31F964B-D0E2-C28B-6125-6DD2C9F39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7279" y="2650797"/>
              <a:ext cx="0" cy="82174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9" name="文字方塊 1208">
              <a:extLst>
                <a:ext uri="{FF2B5EF4-FFF2-40B4-BE49-F238E27FC236}">
                  <a16:creationId xmlns:a16="http://schemas.microsoft.com/office/drawing/2014/main" id="{CAEDD57E-16A4-696D-88D1-6FB1FDD8989F}"/>
                </a:ext>
              </a:extLst>
            </p:cNvPr>
            <p:cNvSpPr txBox="1"/>
            <p:nvPr/>
          </p:nvSpPr>
          <p:spPr>
            <a:xfrm>
              <a:off x="7106040" y="2462585"/>
              <a:ext cx="1485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自己懺悔驗證</a:t>
              </a:r>
            </a:p>
          </p:txBody>
        </p:sp>
      </p:grpSp>
      <p:grpSp>
        <p:nvGrpSpPr>
          <p:cNvPr id="1033" name="群組 1032">
            <a:extLst>
              <a:ext uri="{FF2B5EF4-FFF2-40B4-BE49-F238E27FC236}">
                <a16:creationId xmlns:a16="http://schemas.microsoft.com/office/drawing/2014/main" id="{EC66F98E-AC54-55DF-F61F-A410706D9CCF}"/>
              </a:ext>
            </a:extLst>
          </p:cNvPr>
          <p:cNvGrpSpPr/>
          <p:nvPr/>
        </p:nvGrpSpPr>
        <p:grpSpPr>
          <a:xfrm>
            <a:off x="8951816" y="1521437"/>
            <a:ext cx="1519632" cy="2457302"/>
            <a:chOff x="8994741" y="1327049"/>
            <a:chExt cx="1438779" cy="2457302"/>
          </a:xfrm>
        </p:grpSpPr>
        <p:sp>
          <p:nvSpPr>
            <p:cNvPr id="1211" name="文字方塊 1210">
              <a:extLst>
                <a:ext uri="{FF2B5EF4-FFF2-40B4-BE49-F238E27FC236}">
                  <a16:creationId xmlns:a16="http://schemas.microsoft.com/office/drawing/2014/main" id="{9923EC72-9B17-4F41-5AD0-9FDF7CCB17F6}"/>
                </a:ext>
              </a:extLst>
            </p:cNvPr>
            <p:cNvSpPr txBox="1"/>
            <p:nvPr/>
          </p:nvSpPr>
          <p:spPr>
            <a:xfrm>
              <a:off x="9571837" y="2417094"/>
              <a:ext cx="492605" cy="2511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&lt;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025" name="群組 1024">
              <a:extLst>
                <a:ext uri="{FF2B5EF4-FFF2-40B4-BE49-F238E27FC236}">
                  <a16:creationId xmlns:a16="http://schemas.microsoft.com/office/drawing/2014/main" id="{182FDC38-A022-45DA-FE08-E5627252E0D3}"/>
                </a:ext>
              </a:extLst>
            </p:cNvPr>
            <p:cNvGrpSpPr/>
            <p:nvPr/>
          </p:nvGrpSpPr>
          <p:grpSpPr>
            <a:xfrm>
              <a:off x="8994741" y="1327049"/>
              <a:ext cx="1438779" cy="2457302"/>
              <a:chOff x="8994741" y="1327049"/>
              <a:chExt cx="1438779" cy="2457302"/>
            </a:xfrm>
          </p:grpSpPr>
          <p:sp>
            <p:nvSpPr>
              <p:cNvPr id="1198" name="文字方塊 1197">
                <a:extLst>
                  <a:ext uri="{FF2B5EF4-FFF2-40B4-BE49-F238E27FC236}">
                    <a16:creationId xmlns:a16="http://schemas.microsoft.com/office/drawing/2014/main" id="{276236AB-00C0-D06A-9DE4-C7B698AD61B7}"/>
                  </a:ext>
                </a:extLst>
              </p:cNvPr>
              <p:cNvSpPr txBox="1"/>
              <p:nvPr/>
            </p:nvSpPr>
            <p:spPr>
              <a:xfrm>
                <a:off x="9239689" y="1327049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累世餘習</a:t>
                </a:r>
              </a:p>
            </p:txBody>
          </p:sp>
          <p:sp>
            <p:nvSpPr>
              <p:cNvPr id="1178" name="文字方塊 1177">
                <a:extLst>
                  <a:ext uri="{FF2B5EF4-FFF2-40B4-BE49-F238E27FC236}">
                    <a16:creationId xmlns:a16="http://schemas.microsoft.com/office/drawing/2014/main" id="{6140731A-C5B3-A59D-0079-A9051339B8CA}"/>
                  </a:ext>
                </a:extLst>
              </p:cNvPr>
              <p:cNvSpPr txBox="1"/>
              <p:nvPr/>
            </p:nvSpPr>
            <p:spPr>
              <a:xfrm>
                <a:off x="9251275" y="3415019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迷理無明</a:t>
                </a:r>
              </a:p>
            </p:txBody>
          </p:sp>
          <p:sp>
            <p:nvSpPr>
              <p:cNvPr id="1179" name="文字方塊 1178">
                <a:extLst>
                  <a:ext uri="{FF2B5EF4-FFF2-40B4-BE49-F238E27FC236}">
                    <a16:creationId xmlns:a16="http://schemas.microsoft.com/office/drawing/2014/main" id="{95EC60C5-84D2-A5E6-C3D5-A4652B5D1E75}"/>
                  </a:ext>
                </a:extLst>
              </p:cNvPr>
              <p:cNvSpPr txBox="1"/>
              <p:nvPr/>
            </p:nvSpPr>
            <p:spPr>
              <a:xfrm>
                <a:off x="9245424" y="3201253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迷事無明</a:t>
                </a:r>
              </a:p>
            </p:txBody>
          </p:sp>
          <p:sp>
            <p:nvSpPr>
              <p:cNvPr id="1176" name="文字方塊 1175">
                <a:extLst>
                  <a:ext uri="{FF2B5EF4-FFF2-40B4-BE49-F238E27FC236}">
                    <a16:creationId xmlns:a16="http://schemas.microsoft.com/office/drawing/2014/main" id="{673C0130-58B2-FFBB-A7F4-C74CADFD16D1}"/>
                  </a:ext>
                </a:extLst>
              </p:cNvPr>
              <p:cNvSpPr txBox="1"/>
              <p:nvPr/>
            </p:nvSpPr>
            <p:spPr>
              <a:xfrm>
                <a:off x="9239689" y="1556807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根本無明</a:t>
                </a:r>
              </a:p>
            </p:txBody>
          </p:sp>
          <p:sp>
            <p:nvSpPr>
              <p:cNvPr id="1177" name="文字方塊 1176">
                <a:extLst>
                  <a:ext uri="{FF2B5EF4-FFF2-40B4-BE49-F238E27FC236}">
                    <a16:creationId xmlns:a16="http://schemas.microsoft.com/office/drawing/2014/main" id="{A3E8D0F1-9A79-FB6A-B343-E5B25363BB4A}"/>
                  </a:ext>
                </a:extLst>
              </p:cNvPr>
              <p:cNvSpPr txBox="1"/>
              <p:nvPr/>
            </p:nvSpPr>
            <p:spPr>
              <a:xfrm>
                <a:off x="9224414" y="2591214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枝末無明</a:t>
                </a:r>
              </a:p>
            </p:txBody>
          </p:sp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D563681B-07E7-F64B-5AA4-D015A1A2BBBD}"/>
                  </a:ext>
                </a:extLst>
              </p:cNvPr>
              <p:cNvGrpSpPr/>
              <p:nvPr/>
            </p:nvGrpSpPr>
            <p:grpSpPr>
              <a:xfrm>
                <a:off x="8994741" y="1567208"/>
                <a:ext cx="324838" cy="2137421"/>
                <a:chOff x="8648230" y="2214584"/>
                <a:chExt cx="304435" cy="1768023"/>
              </a:xfrm>
            </p:grpSpPr>
            <p:cxnSp>
              <p:nvCxnSpPr>
                <p:cNvPr id="1181" name="直線接點 1180">
                  <a:extLst>
                    <a:ext uri="{FF2B5EF4-FFF2-40B4-BE49-F238E27FC236}">
                      <a16:creationId xmlns:a16="http://schemas.microsoft.com/office/drawing/2014/main" id="{F2DB1D87-39FC-4CDB-60D1-87896E020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230" y="3719505"/>
                  <a:ext cx="190719" cy="119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82" name="群組 1181">
                  <a:extLst>
                    <a:ext uri="{FF2B5EF4-FFF2-40B4-BE49-F238E27FC236}">
                      <a16:creationId xmlns:a16="http://schemas.microsoft.com/office/drawing/2014/main" id="{D72ACFF9-DDC1-87D3-0FFB-E81FF5EF6C40}"/>
                    </a:ext>
                  </a:extLst>
                </p:cNvPr>
                <p:cNvGrpSpPr/>
                <p:nvPr/>
              </p:nvGrpSpPr>
              <p:grpSpPr>
                <a:xfrm>
                  <a:off x="8831990" y="2214584"/>
                  <a:ext cx="120675" cy="1768023"/>
                  <a:chOff x="4496840" y="5018250"/>
                  <a:chExt cx="183100" cy="480650"/>
                </a:xfrm>
              </p:grpSpPr>
              <p:cxnSp>
                <p:nvCxnSpPr>
                  <p:cNvPr id="1183" name="直線接點 1182">
                    <a:extLst>
                      <a:ext uri="{FF2B5EF4-FFF2-40B4-BE49-F238E27FC236}">
                        <a16:creationId xmlns:a16="http://schemas.microsoft.com/office/drawing/2014/main" id="{EF2A77D0-0987-9C0F-9584-E5C2FD1D4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00886" y="5018250"/>
                    <a:ext cx="15582" cy="48065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直線接點 1183">
                    <a:extLst>
                      <a:ext uri="{FF2B5EF4-FFF2-40B4-BE49-F238E27FC236}">
                        <a16:creationId xmlns:a16="http://schemas.microsoft.com/office/drawing/2014/main" id="{D2A328C0-0C8B-FE01-BED6-9D6C617A225D}"/>
                      </a:ext>
                    </a:extLst>
                  </p:cNvPr>
                  <p:cNvCxnSpPr/>
                  <p:nvPr/>
                </p:nvCxnSpPr>
                <p:spPr>
                  <a:xfrm>
                    <a:off x="4511531" y="5018250"/>
                    <a:ext cx="168409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直線接點 1184">
                    <a:extLst>
                      <a:ext uri="{FF2B5EF4-FFF2-40B4-BE49-F238E27FC236}">
                        <a16:creationId xmlns:a16="http://schemas.microsoft.com/office/drawing/2014/main" id="{D56A9C1A-2E83-BAEA-FE99-0A38D6FD732B}"/>
                      </a:ext>
                    </a:extLst>
                  </p:cNvPr>
                  <p:cNvCxnSpPr/>
                  <p:nvPr/>
                </p:nvCxnSpPr>
                <p:spPr>
                  <a:xfrm>
                    <a:off x="4496840" y="5498900"/>
                    <a:ext cx="168412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99" name="文字方塊 1198">
                <a:extLst>
                  <a:ext uri="{FF2B5EF4-FFF2-40B4-BE49-F238E27FC236}">
                    <a16:creationId xmlns:a16="http://schemas.microsoft.com/office/drawing/2014/main" id="{BF1BE379-3498-EE4D-E4AF-62A388F7B2A9}"/>
                  </a:ext>
                </a:extLst>
              </p:cNvPr>
              <p:cNvSpPr txBox="1"/>
              <p:nvPr/>
            </p:nvSpPr>
            <p:spPr>
              <a:xfrm>
                <a:off x="9239689" y="2042135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見思二惑</a:t>
                </a:r>
              </a:p>
            </p:txBody>
          </p:sp>
          <p:sp>
            <p:nvSpPr>
              <p:cNvPr id="1200" name="文字方塊 1199">
                <a:extLst>
                  <a:ext uri="{FF2B5EF4-FFF2-40B4-BE49-F238E27FC236}">
                    <a16:creationId xmlns:a16="http://schemas.microsoft.com/office/drawing/2014/main" id="{BBB5BA5D-67A0-98E2-118C-264B4936FE84}"/>
                  </a:ext>
                </a:extLst>
              </p:cNvPr>
              <p:cNvSpPr txBox="1"/>
              <p:nvPr/>
            </p:nvSpPr>
            <p:spPr>
              <a:xfrm>
                <a:off x="9237120" y="2871649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今生染習</a:t>
                </a:r>
              </a:p>
            </p:txBody>
          </p:sp>
          <p:sp>
            <p:nvSpPr>
              <p:cNvPr id="1212" name="文字方塊 1211">
                <a:extLst>
                  <a:ext uri="{FF2B5EF4-FFF2-40B4-BE49-F238E27FC236}">
                    <a16:creationId xmlns:a16="http://schemas.microsoft.com/office/drawing/2014/main" id="{E1BC96CB-E0DA-4FBF-127A-96239D2000DC}"/>
                  </a:ext>
                </a:extLst>
              </p:cNvPr>
              <p:cNvSpPr txBox="1"/>
              <p:nvPr/>
            </p:nvSpPr>
            <p:spPr>
              <a:xfrm>
                <a:off x="9577531" y="1902749"/>
                <a:ext cx="492605" cy="25115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&gt;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7FDFC4AF-7B46-AD88-D3CE-CDA4E3A3F7B1}"/>
              </a:ext>
            </a:extLst>
          </p:cNvPr>
          <p:cNvGrpSpPr>
            <a:grpSpLocks noChangeAspect="1"/>
          </p:cNvGrpSpPr>
          <p:nvPr/>
        </p:nvGrpSpPr>
        <p:grpSpPr>
          <a:xfrm>
            <a:off x="2356127" y="803251"/>
            <a:ext cx="615553" cy="1576569"/>
            <a:chOff x="2301801" y="1389842"/>
            <a:chExt cx="576890" cy="130409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6563D1A-F9CE-2747-D957-F5EF54C972A8}"/>
                </a:ext>
              </a:extLst>
            </p:cNvPr>
            <p:cNvSpPr/>
            <p:nvPr/>
          </p:nvSpPr>
          <p:spPr>
            <a:xfrm>
              <a:off x="2382236" y="1413984"/>
              <a:ext cx="471487" cy="122699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endParaRPr>
            </a:p>
          </p:txBody>
        </p:sp>
        <p:sp>
          <p:nvSpPr>
            <p:cNvPr id="1213" name="文字方塊 1212">
              <a:extLst>
                <a:ext uri="{FF2B5EF4-FFF2-40B4-BE49-F238E27FC236}">
                  <a16:creationId xmlns:a16="http://schemas.microsoft.com/office/drawing/2014/main" id="{D375C261-8CEA-7332-EBAD-90679BFFBF1E}"/>
                </a:ext>
              </a:extLst>
            </p:cNvPr>
            <p:cNvSpPr txBox="1"/>
            <p:nvPr/>
          </p:nvSpPr>
          <p:spPr>
            <a:xfrm>
              <a:off x="2301801" y="1389842"/>
              <a:ext cx="576890" cy="13040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33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行入</a:t>
              </a: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修福</a:t>
              </a:r>
              <a:endPara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3BC1D2FE-F40E-AA63-AE8A-1007CD4755E0}"/>
              </a:ext>
            </a:extLst>
          </p:cNvPr>
          <p:cNvGrpSpPr>
            <a:grpSpLocks noChangeAspect="1"/>
          </p:cNvGrpSpPr>
          <p:nvPr/>
        </p:nvGrpSpPr>
        <p:grpSpPr>
          <a:xfrm>
            <a:off x="2345124" y="4295186"/>
            <a:ext cx="615553" cy="1526807"/>
            <a:chOff x="2303396" y="4278280"/>
            <a:chExt cx="576891" cy="1262934"/>
          </a:xfrm>
        </p:grpSpPr>
        <p:sp>
          <p:nvSpPr>
            <p:cNvPr id="1220" name="矩形 1219">
              <a:extLst>
                <a:ext uri="{FF2B5EF4-FFF2-40B4-BE49-F238E27FC236}">
                  <a16:creationId xmlns:a16="http://schemas.microsoft.com/office/drawing/2014/main" id="{4506EC60-2935-22E7-EDA7-F4C96207DBB7}"/>
                </a:ext>
              </a:extLst>
            </p:cNvPr>
            <p:cNvSpPr/>
            <p:nvPr/>
          </p:nvSpPr>
          <p:spPr>
            <a:xfrm>
              <a:off x="2381435" y="4296777"/>
              <a:ext cx="471487" cy="122699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endParaRPr>
            </a:p>
          </p:txBody>
        </p:sp>
        <p:sp>
          <p:nvSpPr>
            <p:cNvPr id="1221" name="文字方塊 1220">
              <a:extLst>
                <a:ext uri="{FF2B5EF4-FFF2-40B4-BE49-F238E27FC236}">
                  <a16:creationId xmlns:a16="http://schemas.microsoft.com/office/drawing/2014/main" id="{AE13D69F-3451-EF62-83CE-892796BFDAD2}"/>
                </a:ext>
              </a:extLst>
            </p:cNvPr>
            <p:cNvSpPr txBox="1"/>
            <p:nvPr/>
          </p:nvSpPr>
          <p:spPr>
            <a:xfrm>
              <a:off x="2303396" y="4278280"/>
              <a:ext cx="576891" cy="12629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C33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理入</a:t>
              </a: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修慧</a:t>
              </a:r>
              <a:endPara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3D3B7CDC-EEE6-C612-B0B4-995993BF6EC3}"/>
              </a:ext>
            </a:extLst>
          </p:cNvPr>
          <p:cNvGrpSpPr>
            <a:grpSpLocks noChangeAspect="1"/>
          </p:cNvGrpSpPr>
          <p:nvPr/>
        </p:nvGrpSpPr>
        <p:grpSpPr>
          <a:xfrm>
            <a:off x="1559878" y="2348291"/>
            <a:ext cx="559105" cy="1650436"/>
            <a:chOff x="1491100" y="2749436"/>
            <a:chExt cx="615675" cy="130260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779386A-2425-CACD-383E-D038BC2DF718}"/>
                </a:ext>
              </a:extLst>
            </p:cNvPr>
            <p:cNvSpPr/>
            <p:nvPr/>
          </p:nvSpPr>
          <p:spPr>
            <a:xfrm>
              <a:off x="1491100" y="2749436"/>
              <a:ext cx="532494" cy="1302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endParaRPr>
            </a:p>
          </p:txBody>
        </p:sp>
        <p:sp>
          <p:nvSpPr>
            <p:cNvPr id="1230" name="文字方塊 1229">
              <a:extLst>
                <a:ext uri="{FF2B5EF4-FFF2-40B4-BE49-F238E27FC236}">
                  <a16:creationId xmlns:a16="http://schemas.microsoft.com/office/drawing/2014/main" id="{F2AA3722-5537-4B0E-8D7C-168598109A50}"/>
                </a:ext>
              </a:extLst>
            </p:cNvPr>
            <p:cNvSpPr txBox="1"/>
            <p:nvPr/>
          </p:nvSpPr>
          <p:spPr>
            <a:xfrm>
              <a:off x="1516560" y="2948911"/>
              <a:ext cx="590215" cy="9162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啟 信</a:t>
              </a:r>
              <a:endPara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A97A3D1-5B9C-61B1-F107-E75A57CC6331}"/>
              </a:ext>
            </a:extLst>
          </p:cNvPr>
          <p:cNvGrpSpPr>
            <a:grpSpLocks noChangeAspect="1"/>
          </p:cNvGrpSpPr>
          <p:nvPr/>
        </p:nvGrpSpPr>
        <p:grpSpPr>
          <a:xfrm>
            <a:off x="1513153" y="4067922"/>
            <a:ext cx="492443" cy="2422782"/>
            <a:chOff x="1554889" y="4051343"/>
            <a:chExt cx="461513" cy="2004060"/>
          </a:xfrm>
        </p:grpSpPr>
        <p:sp>
          <p:nvSpPr>
            <p:cNvPr id="1231" name="向右箭號 1230">
              <a:extLst>
                <a:ext uri="{FF2B5EF4-FFF2-40B4-BE49-F238E27FC236}">
                  <a16:creationId xmlns:a16="http://schemas.microsoft.com/office/drawing/2014/main" id="{110CCCEB-6F47-B972-7424-5DAFEC8A490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737680" y="4060270"/>
              <a:ext cx="126024" cy="1081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32" name="文字方塊 1231">
              <a:extLst>
                <a:ext uri="{FF2B5EF4-FFF2-40B4-BE49-F238E27FC236}">
                  <a16:creationId xmlns:a16="http://schemas.microsoft.com/office/drawing/2014/main" id="{36A58686-BDD5-5C10-B8E8-C3B09D21D9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54889" y="4200166"/>
              <a:ext cx="461513" cy="18552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各種因緣入道場</a:t>
              </a:r>
            </a:p>
          </p:txBody>
        </p:sp>
      </p:grpSp>
      <p:grpSp>
        <p:nvGrpSpPr>
          <p:cNvPr id="1031" name="群組 1030">
            <a:extLst>
              <a:ext uri="{FF2B5EF4-FFF2-40B4-BE49-F238E27FC236}">
                <a16:creationId xmlns:a16="http://schemas.microsoft.com/office/drawing/2014/main" id="{8E6DE3DE-6ABC-8E96-B457-8CB6666D938E}"/>
              </a:ext>
            </a:extLst>
          </p:cNvPr>
          <p:cNvGrpSpPr/>
          <p:nvPr/>
        </p:nvGrpSpPr>
        <p:grpSpPr>
          <a:xfrm>
            <a:off x="8968496" y="4131143"/>
            <a:ext cx="1431250" cy="816234"/>
            <a:chOff x="8968496" y="4131143"/>
            <a:chExt cx="1431250" cy="816234"/>
          </a:xfrm>
        </p:grpSpPr>
        <p:grpSp>
          <p:nvGrpSpPr>
            <p:cNvPr id="1030" name="群組 1029">
              <a:extLst>
                <a:ext uri="{FF2B5EF4-FFF2-40B4-BE49-F238E27FC236}">
                  <a16:creationId xmlns:a16="http://schemas.microsoft.com/office/drawing/2014/main" id="{F24922DF-0A13-2F27-3B38-527AFEC014BC}"/>
                </a:ext>
              </a:extLst>
            </p:cNvPr>
            <p:cNvGrpSpPr/>
            <p:nvPr/>
          </p:nvGrpSpPr>
          <p:grpSpPr>
            <a:xfrm>
              <a:off x="9216265" y="4131143"/>
              <a:ext cx="1183481" cy="816234"/>
              <a:chOff x="9216265" y="4131143"/>
              <a:chExt cx="1183481" cy="816234"/>
            </a:xfrm>
          </p:grpSpPr>
          <p:sp>
            <p:nvSpPr>
              <p:cNvPr id="1130" name="文字方塊 1129">
                <a:extLst>
                  <a:ext uri="{FF2B5EF4-FFF2-40B4-BE49-F238E27FC236}">
                    <a16:creationId xmlns:a16="http://schemas.microsoft.com/office/drawing/2014/main" id="{A8784AFE-8AB6-9768-8254-A802236630B7}"/>
                  </a:ext>
                </a:extLst>
              </p:cNvPr>
              <p:cNvSpPr txBox="1"/>
              <p:nvPr/>
            </p:nvSpPr>
            <p:spPr>
              <a:xfrm>
                <a:off x="9216265" y="4578045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重報輕受</a:t>
                </a:r>
              </a:p>
            </p:txBody>
          </p:sp>
          <p:sp>
            <p:nvSpPr>
              <p:cNvPr id="1129" name="文字方塊 1128">
                <a:extLst>
                  <a:ext uri="{FF2B5EF4-FFF2-40B4-BE49-F238E27FC236}">
                    <a16:creationId xmlns:a16="http://schemas.microsoft.com/office/drawing/2014/main" id="{61AB3A21-4158-2DC5-853E-212DB0077E65}"/>
                  </a:ext>
                </a:extLst>
              </p:cNvPr>
              <p:cNvSpPr txBox="1"/>
              <p:nvPr/>
            </p:nvSpPr>
            <p:spPr>
              <a:xfrm>
                <a:off x="9217501" y="4131143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承    擔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CED8E494-955F-9CE6-1C3A-3AE9F2303D1F}"/>
                </a:ext>
              </a:extLst>
            </p:cNvPr>
            <p:cNvGrpSpPr/>
            <p:nvPr/>
          </p:nvGrpSpPr>
          <p:grpSpPr>
            <a:xfrm>
              <a:off x="8968496" y="4295185"/>
              <a:ext cx="318172" cy="483368"/>
              <a:chOff x="8646251" y="4122327"/>
              <a:chExt cx="298188" cy="399830"/>
            </a:xfrm>
          </p:grpSpPr>
          <p:grpSp>
            <p:nvGrpSpPr>
              <p:cNvPr id="1188" name="群組 1187">
                <a:extLst>
                  <a:ext uri="{FF2B5EF4-FFF2-40B4-BE49-F238E27FC236}">
                    <a16:creationId xmlns:a16="http://schemas.microsoft.com/office/drawing/2014/main" id="{1EB47510-77FF-8EEA-157B-825AD67DEA4E}"/>
                  </a:ext>
                </a:extLst>
              </p:cNvPr>
              <p:cNvGrpSpPr/>
              <p:nvPr/>
            </p:nvGrpSpPr>
            <p:grpSpPr>
              <a:xfrm>
                <a:off x="8829889" y="4122327"/>
                <a:ext cx="114550" cy="399830"/>
                <a:chOff x="4502049" y="5071054"/>
                <a:chExt cx="173798" cy="217289"/>
              </a:xfrm>
            </p:grpSpPr>
            <p:cxnSp>
              <p:nvCxnSpPr>
                <p:cNvPr id="1189" name="直線接點 1188">
                  <a:extLst>
                    <a:ext uri="{FF2B5EF4-FFF2-40B4-BE49-F238E27FC236}">
                      <a16:creationId xmlns:a16="http://schemas.microsoft.com/office/drawing/2014/main" id="{72E93986-DBE3-A72B-03C2-9046706A8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7437" y="5071054"/>
                  <a:ext cx="0" cy="21728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直線接點 1189">
                  <a:extLst>
                    <a:ext uri="{FF2B5EF4-FFF2-40B4-BE49-F238E27FC236}">
                      <a16:creationId xmlns:a16="http://schemas.microsoft.com/office/drawing/2014/main" id="{8D1E5FCB-2A1D-8F34-3EFA-90122599EBEF}"/>
                    </a:ext>
                  </a:extLst>
                </p:cNvPr>
                <p:cNvCxnSpPr/>
                <p:nvPr/>
              </p:nvCxnSpPr>
              <p:spPr>
                <a:xfrm>
                  <a:off x="4502049" y="5072216"/>
                  <a:ext cx="16841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直線接點 1190">
                  <a:extLst>
                    <a:ext uri="{FF2B5EF4-FFF2-40B4-BE49-F238E27FC236}">
                      <a16:creationId xmlns:a16="http://schemas.microsoft.com/office/drawing/2014/main" id="{5E5366D9-281C-462D-85E9-C586345AE882}"/>
                    </a:ext>
                  </a:extLst>
                </p:cNvPr>
                <p:cNvCxnSpPr/>
                <p:nvPr/>
              </p:nvCxnSpPr>
              <p:spPr>
                <a:xfrm>
                  <a:off x="4507437" y="5288058"/>
                  <a:ext cx="16841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B657566A-41C0-A242-44DF-11510589A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251" y="4291014"/>
                <a:ext cx="190719" cy="11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02ABA72C-F5F0-017B-91FA-2E5AAF9B7D2F}"/>
              </a:ext>
            </a:extLst>
          </p:cNvPr>
          <p:cNvGrpSpPr>
            <a:grpSpLocks noChangeAspect="1"/>
          </p:cNvGrpSpPr>
          <p:nvPr/>
        </p:nvGrpSpPr>
        <p:grpSpPr>
          <a:xfrm>
            <a:off x="4805772" y="5576710"/>
            <a:ext cx="1660307" cy="400110"/>
            <a:chOff x="4607539" y="5337687"/>
            <a:chExt cx="1566304" cy="330960"/>
          </a:xfrm>
        </p:grpSpPr>
        <p:sp>
          <p:nvSpPr>
            <p:cNvPr id="1251" name="文字方塊 1250">
              <a:extLst>
                <a:ext uri="{FF2B5EF4-FFF2-40B4-BE49-F238E27FC236}">
                  <a16:creationId xmlns:a16="http://schemas.microsoft.com/office/drawing/2014/main" id="{67AF64DB-4A33-AE98-D50F-0920C25AA895}"/>
                </a:ext>
              </a:extLst>
            </p:cNvPr>
            <p:cNvSpPr txBox="1"/>
            <p:nvPr/>
          </p:nvSpPr>
          <p:spPr>
            <a:xfrm>
              <a:off x="4784459" y="5337687"/>
              <a:ext cx="1389384" cy="3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發心不真實</a:t>
              </a:r>
            </a:p>
          </p:txBody>
        </p:sp>
        <p:sp>
          <p:nvSpPr>
            <p:cNvPr id="17" name="向右箭號 16">
              <a:extLst>
                <a:ext uri="{FF2B5EF4-FFF2-40B4-BE49-F238E27FC236}">
                  <a16:creationId xmlns:a16="http://schemas.microsoft.com/office/drawing/2014/main" id="{1D7300DE-86A9-E87C-C000-06FED8F8B227}"/>
                </a:ext>
              </a:extLst>
            </p:cNvPr>
            <p:cNvSpPr/>
            <p:nvPr/>
          </p:nvSpPr>
          <p:spPr>
            <a:xfrm>
              <a:off x="4607539" y="5411485"/>
              <a:ext cx="233363" cy="198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E23E11BC-0484-EC25-0951-64F5D532D2D7}"/>
              </a:ext>
            </a:extLst>
          </p:cNvPr>
          <p:cNvGrpSpPr/>
          <p:nvPr/>
        </p:nvGrpSpPr>
        <p:grpSpPr>
          <a:xfrm>
            <a:off x="4487284" y="382679"/>
            <a:ext cx="2154436" cy="1504503"/>
            <a:chOff x="4419563" y="401588"/>
            <a:chExt cx="1983497" cy="1504503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1DFE9CFB-BA2F-AE43-C208-86474E28E0E8}"/>
                </a:ext>
              </a:extLst>
            </p:cNvPr>
            <p:cNvGrpSpPr/>
            <p:nvPr/>
          </p:nvGrpSpPr>
          <p:grpSpPr>
            <a:xfrm>
              <a:off x="4419563" y="401588"/>
              <a:ext cx="1983497" cy="1504503"/>
              <a:chOff x="4263128" y="2364078"/>
              <a:chExt cx="1858916" cy="1244483"/>
            </a:xfrm>
          </p:grpSpPr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D4C2059E-2B4C-9642-31C6-70E5A2CBCC31}"/>
                  </a:ext>
                </a:extLst>
              </p:cNvPr>
              <p:cNvSpPr txBox="1"/>
              <p:nvPr/>
            </p:nvSpPr>
            <p:spPr>
              <a:xfrm>
                <a:off x="4263128" y="2364078"/>
                <a:ext cx="1858916" cy="10978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AR KaiB5 Medium" panose="03000600000000000000" pitchFamily="66" charset="-120"/>
                    <a:ea typeface="AR KaiB5 Medium" panose="03000600000000000000" pitchFamily="66" charset="-120"/>
                    <a:cs typeface="+mn-cs"/>
                  </a:rPr>
                  <a:t>　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迴有向無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迴俗向真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迴事向理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迴小向大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迴因向果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迴果向因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迴向功德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　</a:t>
                </a:r>
                <a:endPara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grpSp>
            <p:nvGrpSpPr>
              <p:cNvPr id="57" name="群組 56">
                <a:extLst>
                  <a:ext uri="{FF2B5EF4-FFF2-40B4-BE49-F238E27FC236}">
                    <a16:creationId xmlns:a16="http://schemas.microsoft.com/office/drawing/2014/main" id="{D1CCFE26-895F-E8F8-25E9-A734DDD602FB}"/>
                  </a:ext>
                </a:extLst>
              </p:cNvPr>
              <p:cNvGrpSpPr/>
              <p:nvPr/>
            </p:nvGrpSpPr>
            <p:grpSpPr>
              <a:xfrm>
                <a:off x="5094936" y="3483065"/>
                <a:ext cx="455022" cy="125496"/>
                <a:chOff x="5094936" y="3483065"/>
                <a:chExt cx="455022" cy="125496"/>
              </a:xfrm>
            </p:grpSpPr>
            <p:cxnSp>
              <p:nvCxnSpPr>
                <p:cNvPr id="60" name="直線接點 59">
                  <a:extLst>
                    <a:ext uri="{FF2B5EF4-FFF2-40B4-BE49-F238E27FC236}">
                      <a16:creationId xmlns:a16="http://schemas.microsoft.com/office/drawing/2014/main" id="{96F6AEF9-B4D6-16D1-C6DB-54306241D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94936" y="3484939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接點 60">
                  <a:extLst>
                    <a:ext uri="{FF2B5EF4-FFF2-40B4-BE49-F238E27FC236}">
                      <a16:creationId xmlns:a16="http://schemas.microsoft.com/office/drawing/2014/main" id="{608D9B01-E1F5-2A8A-1EF8-1E29EBFE6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33260" y="3484506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接點 61">
                  <a:extLst>
                    <a:ext uri="{FF2B5EF4-FFF2-40B4-BE49-F238E27FC236}">
                      <a16:creationId xmlns:a16="http://schemas.microsoft.com/office/drawing/2014/main" id="{ABCAE58D-6E20-9DD2-CE5B-FE0276635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49958" y="3483065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26" name="直線接點 1025">
              <a:extLst>
                <a:ext uri="{FF2B5EF4-FFF2-40B4-BE49-F238E27FC236}">
                  <a16:creationId xmlns:a16="http://schemas.microsoft.com/office/drawing/2014/main" id="{8964AA12-5EAB-88CB-BBA3-2FF7F707E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8976" y="1756635"/>
              <a:ext cx="0" cy="1494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群組 1028">
            <a:extLst>
              <a:ext uri="{FF2B5EF4-FFF2-40B4-BE49-F238E27FC236}">
                <a16:creationId xmlns:a16="http://schemas.microsoft.com/office/drawing/2014/main" id="{5B14957F-58B5-E9A5-A71A-875FEDCC4EA9}"/>
              </a:ext>
            </a:extLst>
          </p:cNvPr>
          <p:cNvGrpSpPr/>
          <p:nvPr/>
        </p:nvGrpSpPr>
        <p:grpSpPr>
          <a:xfrm>
            <a:off x="10241337" y="1628128"/>
            <a:ext cx="1881955" cy="3245149"/>
            <a:chOff x="10248026" y="1542749"/>
            <a:chExt cx="1664024" cy="3245149"/>
          </a:xfrm>
        </p:grpSpPr>
        <p:grpSp>
          <p:nvGrpSpPr>
            <p:cNvPr id="1056" name="群組 1055">
              <a:extLst>
                <a:ext uri="{FF2B5EF4-FFF2-40B4-BE49-F238E27FC236}">
                  <a16:creationId xmlns:a16="http://schemas.microsoft.com/office/drawing/2014/main" id="{0DD8E3CE-7F39-7625-1DC2-C883F2694B87}"/>
                </a:ext>
              </a:extLst>
            </p:cNvPr>
            <p:cNvGrpSpPr/>
            <p:nvPr/>
          </p:nvGrpSpPr>
          <p:grpSpPr>
            <a:xfrm rot="10800000">
              <a:off x="10248026" y="1542749"/>
              <a:ext cx="240412" cy="3245149"/>
              <a:chOff x="8732833" y="1298343"/>
              <a:chExt cx="225312" cy="2684307"/>
            </a:xfrm>
          </p:grpSpPr>
          <p:cxnSp>
            <p:nvCxnSpPr>
              <p:cNvPr id="1057" name="直線接點 1056">
                <a:extLst>
                  <a:ext uri="{FF2B5EF4-FFF2-40B4-BE49-F238E27FC236}">
                    <a16:creationId xmlns:a16="http://schemas.microsoft.com/office/drawing/2014/main" id="{65ED024F-1541-095C-1DC4-8CE5E6B1BBF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8732833" y="2628156"/>
                <a:ext cx="10611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8" name="群組 1057">
                <a:extLst>
                  <a:ext uri="{FF2B5EF4-FFF2-40B4-BE49-F238E27FC236}">
                    <a16:creationId xmlns:a16="http://schemas.microsoft.com/office/drawing/2014/main" id="{A52E2659-256F-BACB-56B6-4E22F0992F49}"/>
                  </a:ext>
                </a:extLst>
              </p:cNvPr>
              <p:cNvGrpSpPr/>
              <p:nvPr/>
            </p:nvGrpSpPr>
            <p:grpSpPr>
              <a:xfrm>
                <a:off x="8834640" y="1298343"/>
                <a:ext cx="123505" cy="2684307"/>
                <a:chOff x="4500886" y="4769153"/>
                <a:chExt cx="187395" cy="729747"/>
              </a:xfrm>
            </p:grpSpPr>
            <p:cxnSp>
              <p:nvCxnSpPr>
                <p:cNvPr id="1059" name="直線接點 1058">
                  <a:extLst>
                    <a:ext uri="{FF2B5EF4-FFF2-40B4-BE49-F238E27FC236}">
                      <a16:creationId xmlns:a16="http://schemas.microsoft.com/office/drawing/2014/main" id="{55CA087F-327E-3DB8-4708-6AB7B12BD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4500886" y="4769153"/>
                  <a:ext cx="23615" cy="7297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直線接點 1059">
                  <a:extLst>
                    <a:ext uri="{FF2B5EF4-FFF2-40B4-BE49-F238E27FC236}">
                      <a16:creationId xmlns:a16="http://schemas.microsoft.com/office/drawing/2014/main" id="{0CDD8D93-EC46-55AD-04BC-B0CBE2649E27}"/>
                    </a:ext>
                  </a:extLst>
                </p:cNvPr>
                <p:cNvCxnSpPr/>
                <p:nvPr/>
              </p:nvCxnSpPr>
              <p:spPr>
                <a:xfrm>
                  <a:off x="4519872" y="4770188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直線接點 1060">
                  <a:extLst>
                    <a:ext uri="{FF2B5EF4-FFF2-40B4-BE49-F238E27FC236}">
                      <a16:creationId xmlns:a16="http://schemas.microsoft.com/office/drawing/2014/main" id="{A6A09BC7-1A43-85BF-FD01-005F79A653FA}"/>
                    </a:ext>
                  </a:extLst>
                </p:cNvPr>
                <p:cNvCxnSpPr/>
                <p:nvPr/>
              </p:nvCxnSpPr>
              <p:spPr>
                <a:xfrm>
                  <a:off x="4507437" y="5497932"/>
                  <a:ext cx="16841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7" name="文字方塊 1066">
              <a:extLst>
                <a:ext uri="{FF2B5EF4-FFF2-40B4-BE49-F238E27FC236}">
                  <a16:creationId xmlns:a16="http://schemas.microsoft.com/office/drawing/2014/main" id="{71D7E220-FB07-3855-7A26-D45B1FDE1061}"/>
                </a:ext>
              </a:extLst>
            </p:cNvPr>
            <p:cNvSpPr txBox="1"/>
            <p:nvPr/>
          </p:nvSpPr>
          <p:spPr>
            <a:xfrm>
              <a:off x="10379166" y="2928319"/>
              <a:ext cx="1532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復本性清淨</a:t>
              </a: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（至虛至柔）</a:t>
              </a:r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0C05FFC-27CB-BC4D-DCA2-FF221C5306EE}"/>
              </a:ext>
            </a:extLst>
          </p:cNvPr>
          <p:cNvSpPr txBox="1"/>
          <p:nvPr/>
        </p:nvSpPr>
        <p:spPr>
          <a:xfrm>
            <a:off x="6620933" y="4639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10" name="群組 1109">
            <a:extLst>
              <a:ext uri="{FF2B5EF4-FFF2-40B4-BE49-F238E27FC236}">
                <a16:creationId xmlns:a16="http://schemas.microsoft.com/office/drawing/2014/main" id="{6114AEDA-8A68-E919-C380-CD0A6876BFEC}"/>
              </a:ext>
            </a:extLst>
          </p:cNvPr>
          <p:cNvGrpSpPr/>
          <p:nvPr/>
        </p:nvGrpSpPr>
        <p:grpSpPr>
          <a:xfrm>
            <a:off x="4778401" y="2261706"/>
            <a:ext cx="1624238" cy="2623097"/>
            <a:chOff x="4778401" y="2261706"/>
            <a:chExt cx="1624238" cy="2623097"/>
          </a:xfrm>
        </p:grpSpPr>
        <p:sp>
          <p:nvSpPr>
            <p:cNvPr id="1050" name="文字方塊 1049">
              <a:extLst>
                <a:ext uri="{FF2B5EF4-FFF2-40B4-BE49-F238E27FC236}">
                  <a16:creationId xmlns:a16="http://schemas.microsoft.com/office/drawing/2014/main" id="{F1CFE4C2-A115-E402-40B0-93D682DCE0C6}"/>
                </a:ext>
              </a:extLst>
            </p:cNvPr>
            <p:cNvSpPr txBox="1"/>
            <p:nvPr/>
          </p:nvSpPr>
          <p:spPr>
            <a:xfrm>
              <a:off x="5089633" y="3734323"/>
              <a:ext cx="1313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發心入道</a:t>
              </a:r>
            </a:p>
          </p:txBody>
        </p:sp>
        <p:grpSp>
          <p:nvGrpSpPr>
            <p:cNvPr id="1109" name="群組 1108">
              <a:extLst>
                <a:ext uri="{FF2B5EF4-FFF2-40B4-BE49-F238E27FC236}">
                  <a16:creationId xmlns:a16="http://schemas.microsoft.com/office/drawing/2014/main" id="{2A3D1765-5945-5285-1EE2-3F0FF28577F2}"/>
                </a:ext>
              </a:extLst>
            </p:cNvPr>
            <p:cNvGrpSpPr/>
            <p:nvPr/>
          </p:nvGrpSpPr>
          <p:grpSpPr>
            <a:xfrm>
              <a:off x="4778401" y="2261706"/>
              <a:ext cx="396807" cy="2623097"/>
              <a:chOff x="4778401" y="2261706"/>
              <a:chExt cx="396807" cy="2623097"/>
            </a:xfrm>
          </p:grpSpPr>
          <p:cxnSp>
            <p:nvCxnSpPr>
              <p:cNvPr id="1049" name="直線接點 1048">
                <a:extLst>
                  <a:ext uri="{FF2B5EF4-FFF2-40B4-BE49-F238E27FC236}">
                    <a16:creationId xmlns:a16="http://schemas.microsoft.com/office/drawing/2014/main" id="{15F72AFE-4F76-AF63-8FE3-55CB6994E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478" y="3909322"/>
                <a:ext cx="20073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肘形接點 1037">
                <a:extLst>
                  <a:ext uri="{FF2B5EF4-FFF2-40B4-BE49-F238E27FC236}">
                    <a16:creationId xmlns:a16="http://schemas.microsoft.com/office/drawing/2014/main" id="{C6D2E170-7180-1CAE-5520-C1EC9DF7CE82}"/>
                  </a:ext>
                </a:extLst>
              </p:cNvPr>
              <p:cNvCxnSpPr>
                <a:cxnSpLocks/>
                <a:stCxn id="42" idx="3"/>
                <a:endCxn id="54" idx="3"/>
              </p:cNvCxnSpPr>
              <p:nvPr/>
            </p:nvCxnSpPr>
            <p:spPr>
              <a:xfrm flipH="1">
                <a:off x="4778401" y="2261706"/>
                <a:ext cx="3894" cy="2623097"/>
              </a:xfrm>
              <a:prstGeom prst="bentConnector3">
                <a:avLst>
                  <a:gd name="adj1" fmla="val -50008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7" name="群組 1106">
            <a:extLst>
              <a:ext uri="{FF2B5EF4-FFF2-40B4-BE49-F238E27FC236}">
                <a16:creationId xmlns:a16="http://schemas.microsoft.com/office/drawing/2014/main" id="{BF7FB755-F7CB-681B-E9EF-C5A2321E657D}"/>
              </a:ext>
            </a:extLst>
          </p:cNvPr>
          <p:cNvGrpSpPr/>
          <p:nvPr/>
        </p:nvGrpSpPr>
        <p:grpSpPr>
          <a:xfrm>
            <a:off x="2926712" y="4884802"/>
            <a:ext cx="632180" cy="913761"/>
            <a:chOff x="2926712" y="4884802"/>
            <a:chExt cx="632180" cy="913761"/>
          </a:xfrm>
        </p:grpSpPr>
        <p:cxnSp>
          <p:nvCxnSpPr>
            <p:cNvPr id="1055" name="直線接點 1054">
              <a:extLst>
                <a:ext uri="{FF2B5EF4-FFF2-40B4-BE49-F238E27FC236}">
                  <a16:creationId xmlns:a16="http://schemas.microsoft.com/office/drawing/2014/main" id="{C0760A92-6E67-E3DC-8C65-9E0F076560A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2" y="5097520"/>
              <a:ext cx="307601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8" name="肘形接點 1067">
              <a:extLst>
                <a:ext uri="{FF2B5EF4-FFF2-40B4-BE49-F238E27FC236}">
                  <a16:creationId xmlns:a16="http://schemas.microsoft.com/office/drawing/2014/main" id="{421B559C-36F0-B2C6-3684-D371F4A7BA69}"/>
                </a:ext>
              </a:extLst>
            </p:cNvPr>
            <p:cNvCxnSpPr>
              <a:cxnSpLocks/>
              <a:stCxn id="54" idx="1"/>
              <a:endCxn id="56" idx="1"/>
            </p:cNvCxnSpPr>
            <p:nvPr/>
          </p:nvCxnSpPr>
          <p:spPr>
            <a:xfrm rot="10800000" flipV="1">
              <a:off x="3552046" y="4884802"/>
              <a:ext cx="6846" cy="913761"/>
            </a:xfrm>
            <a:prstGeom prst="bentConnector3">
              <a:avLst>
                <a:gd name="adj1" fmla="val 4737745"/>
              </a:avLst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8" name="群組 1107">
            <a:extLst>
              <a:ext uri="{FF2B5EF4-FFF2-40B4-BE49-F238E27FC236}">
                <a16:creationId xmlns:a16="http://schemas.microsoft.com/office/drawing/2014/main" id="{26E3F923-9367-1644-04B1-C5317F51D029}"/>
              </a:ext>
            </a:extLst>
          </p:cNvPr>
          <p:cNvGrpSpPr/>
          <p:nvPr/>
        </p:nvGrpSpPr>
        <p:grpSpPr>
          <a:xfrm>
            <a:off x="2945035" y="515292"/>
            <a:ext cx="610712" cy="1746413"/>
            <a:chOff x="2945035" y="515292"/>
            <a:chExt cx="610712" cy="1746413"/>
          </a:xfrm>
        </p:grpSpPr>
        <p:cxnSp>
          <p:nvCxnSpPr>
            <p:cNvPr id="1072" name="直線接點 1071">
              <a:extLst>
                <a:ext uri="{FF2B5EF4-FFF2-40B4-BE49-F238E27FC236}">
                  <a16:creationId xmlns:a16="http://schemas.microsoft.com/office/drawing/2014/main" id="{563E815D-3202-FD98-93E3-588FF7B152D4}"/>
                </a:ext>
              </a:extLst>
            </p:cNvPr>
            <p:cNvCxnSpPr>
              <a:cxnSpLocks/>
            </p:cNvCxnSpPr>
            <p:nvPr/>
          </p:nvCxnSpPr>
          <p:spPr>
            <a:xfrm>
              <a:off x="2945035" y="1616710"/>
              <a:ext cx="307601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7" name="肘形接點 1076">
              <a:extLst>
                <a:ext uri="{FF2B5EF4-FFF2-40B4-BE49-F238E27FC236}">
                  <a16:creationId xmlns:a16="http://schemas.microsoft.com/office/drawing/2014/main" id="{FF356D2A-0E03-8989-95BB-9667FFEE6AAF}"/>
                </a:ext>
              </a:extLst>
            </p:cNvPr>
            <p:cNvCxnSpPr>
              <a:cxnSpLocks/>
              <a:stCxn id="49" idx="1"/>
              <a:endCxn id="42" idx="1"/>
            </p:cNvCxnSpPr>
            <p:nvPr/>
          </p:nvCxnSpPr>
          <p:spPr>
            <a:xfrm rot="10800000" flipV="1">
              <a:off x="3554985" y="515292"/>
              <a:ext cx="762" cy="1746413"/>
            </a:xfrm>
            <a:prstGeom prst="bentConnector3">
              <a:avLst>
                <a:gd name="adj1" fmla="val 40100000"/>
              </a:avLst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6" name="群組 1105">
            <a:extLst>
              <a:ext uri="{FF2B5EF4-FFF2-40B4-BE49-F238E27FC236}">
                <a16:creationId xmlns:a16="http://schemas.microsoft.com/office/drawing/2014/main" id="{43CCCBB1-865F-B4F3-B14B-4AE97D63F8F0}"/>
              </a:ext>
            </a:extLst>
          </p:cNvPr>
          <p:cNvGrpSpPr/>
          <p:nvPr/>
        </p:nvGrpSpPr>
        <p:grpSpPr>
          <a:xfrm>
            <a:off x="2027064" y="1675343"/>
            <a:ext cx="348540" cy="3440595"/>
            <a:chOff x="2081152" y="1667328"/>
            <a:chExt cx="348540" cy="3440595"/>
          </a:xfrm>
        </p:grpSpPr>
        <p:cxnSp>
          <p:nvCxnSpPr>
            <p:cNvPr id="1080" name="直線接點 1079">
              <a:extLst>
                <a:ext uri="{FF2B5EF4-FFF2-40B4-BE49-F238E27FC236}">
                  <a16:creationId xmlns:a16="http://schemas.microsoft.com/office/drawing/2014/main" id="{CD3F434D-E9CE-9884-F8D8-D4A14BCA34E5}"/>
                </a:ext>
              </a:extLst>
            </p:cNvPr>
            <p:cNvCxnSpPr>
              <a:cxnSpLocks/>
            </p:cNvCxnSpPr>
            <p:nvPr/>
          </p:nvCxnSpPr>
          <p:spPr>
            <a:xfrm>
              <a:off x="2081152" y="3240981"/>
              <a:ext cx="141348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肘形接點 1082">
              <a:extLst>
                <a:ext uri="{FF2B5EF4-FFF2-40B4-BE49-F238E27FC236}">
                  <a16:creationId xmlns:a16="http://schemas.microsoft.com/office/drawing/2014/main" id="{DCE22086-D502-2BF2-E809-DB91D785391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19380" y="1667328"/>
              <a:ext cx="10312" cy="3440595"/>
            </a:xfrm>
            <a:prstGeom prst="bentConnector3">
              <a:avLst>
                <a:gd name="adj1" fmla="val 2008941"/>
              </a:avLst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61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" grpId="0"/>
      <p:bldP spid="1248" grpId="0"/>
      <p:bldP spid="49" grpId="0" animBg="1"/>
      <p:bldP spid="54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30941" y="970660"/>
            <a:ext cx="10388899" cy="56579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TW" altLang="en-US" sz="42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有事心懷貪求佛，無事忘恩放真佛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幻思奇影多則惑，誠全而歸少則得。</a:t>
            </a: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邪正明察不倒顛，內外合一正心田。</a:t>
            </a: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誠中形外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無虛語，當知心念化大千。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心中誠善轉環境，心中天堂明妙玄。</a:t>
            </a: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貪名圖利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真貧困，心靈空虛滿怨言。</a:t>
            </a: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抱道奉行真實踐，大道宗旨表完全。</a:t>
            </a: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改過遷善立模範，接引眾生離苦淵</a:t>
            </a: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419840" y="6443953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16/34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94764" y="149922"/>
            <a:ext cx="9467036" cy="12721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邪誠：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恩師慈訓台北崇德大樓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923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7999" y="1303559"/>
            <a:ext cx="10150765" cy="44781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5700"/>
              </a:lnSpc>
            </a:pPr>
            <a:r>
              <a:rPr lang="zh-TW" altLang="en-US" sz="4200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行表面功，心計巧詐，訐奪人功。</a:t>
            </a:r>
          </a:p>
          <a:p>
            <a:pPr>
              <a:lnSpc>
                <a:spcPts val="5700"/>
              </a:lnSpc>
            </a:pP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短視近利迷自身，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見利思義施慈仁</a:t>
            </a: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5700"/>
              </a:lnSpc>
            </a:pP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明道修煉勿退敗，頹喪心志總沉淪！</a:t>
            </a:r>
          </a:p>
          <a:p>
            <a:pPr>
              <a:lnSpc>
                <a:spcPts val="5700"/>
              </a:lnSpc>
            </a:pP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願覺塵夢戲一場，放下我執逍遙心。</a:t>
            </a:r>
            <a:endParaRPr lang="en-US" altLang="zh-TW" sz="36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7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樂道不疲廣化世，笑口常開道德聞。</a:t>
            </a:r>
          </a:p>
          <a:p>
            <a:pPr>
              <a:lnSpc>
                <a:spcPts val="57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真功建立天不負，默默行善吉慶臨。</a:t>
            </a:r>
            <a:endParaRPr lang="en-US" altLang="zh-TW" sz="36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409680" y="6488668"/>
            <a:ext cx="90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17/34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9459" y="455470"/>
            <a:ext cx="9467036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巧誠：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教化菩薩慈訓於祝德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796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0564" y="1292761"/>
            <a:ext cx="8572978" cy="50937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lnSpc>
                <a:spcPts val="54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希圖所有，暗地裡算計；</a:t>
            </a:r>
          </a:p>
          <a:p>
            <a:pPr algn="ctr">
              <a:lnSpc>
                <a:spcPts val="56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自私不公，濫情不用理。</a:t>
            </a:r>
          </a:p>
          <a:p>
            <a:pPr>
              <a:lnSpc>
                <a:spcPts val="56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悖道而行行不遠，阻礙重重難上難。</a:t>
            </a:r>
          </a:p>
          <a:p>
            <a:pPr>
              <a:lnSpc>
                <a:spcPts val="56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舉頭三尺神明鑑，天理良心不欺瞞。</a:t>
            </a:r>
          </a:p>
          <a:p>
            <a:pPr>
              <a:lnSpc>
                <a:spcPts val="56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善惡到頭終有報，遲疾當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心田</a:t>
            </a: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36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6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為善積德有餘慶，與人為善互勉旃。</a:t>
            </a:r>
          </a:p>
          <a:p>
            <a:pPr>
              <a:lnSpc>
                <a:spcPts val="56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天地無親與善者，善愿天從達滿圓。</a:t>
            </a:r>
            <a:r>
              <a:rPr lang="en-US" altLang="zh-TW" sz="3600" i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3600" i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409680" y="6488668"/>
            <a:ext cx="90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18/34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24964" y="374787"/>
            <a:ext cx="9467036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偽誠：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</a:rPr>
              <a:t>恩師慈訓於聖道院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0895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5533" y="1013067"/>
            <a:ext cx="9007901" cy="34778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事理通達，理路清明。</a:t>
            </a: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道在爾身學聖賢，步步踏實真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言。</a:t>
            </a: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明理當要急化眾，濟困扶危解倒懸。</a:t>
            </a: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克念作聖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正知見，搭起橋樑歸理園。</a:t>
            </a: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願徒明己知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意，抱守初衷勠力前。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16056" y="6429934"/>
            <a:ext cx="10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19/34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10639" y="4860274"/>
            <a:ext cx="1026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明者，明理也。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無愚、邪、巧、偽之心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，雖未達至善，卻是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事理通達，理路清明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，不欺人，無昧己，依理是從也。</a:t>
            </a:r>
          </a:p>
        </p:txBody>
      </p:sp>
      <p:sp>
        <p:nvSpPr>
          <p:cNvPr id="5" name="矩形 4"/>
          <p:cNvSpPr/>
          <p:nvPr/>
        </p:nvSpPr>
        <p:spPr>
          <a:xfrm>
            <a:off x="1998823" y="330829"/>
            <a:ext cx="9467036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明誠：</a:t>
            </a: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恩師慈訓台北崇德大樓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流程圖: 或 6"/>
          <p:cNvSpPr/>
          <p:nvPr/>
        </p:nvSpPr>
        <p:spPr bwMode="auto">
          <a:xfrm>
            <a:off x="1059627" y="5065603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1204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3065" y="948815"/>
            <a:ext cx="9078136" cy="37215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3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對天對地，對人對事，</a:t>
            </a:r>
          </a:p>
          <a:p>
            <a:pPr algn="ctr"/>
            <a:r>
              <a:rPr lang="zh-TW" altLang="en-US" sz="3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無不審度：謹言慎行。</a:t>
            </a:r>
            <a:endParaRPr lang="en-US" altLang="zh-TW" sz="3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慎言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敏事大道通，通達萬物聖域登。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慧覺圓滿行天下，面對一切心坦</a:t>
            </a:r>
            <a:r>
              <a:rPr lang="zh-TW" altLang="en-US" sz="3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內省不疚無憂懼，明理善道邁前程。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有愿有力齊相勉，淨化人心蓮花城。</a:t>
            </a:r>
            <a:endParaRPr lang="en-US" altLang="zh-TW" sz="3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16056" y="6429934"/>
            <a:ext cx="10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20/34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56783" y="4778557"/>
            <a:ext cx="10131997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達者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人事之達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心之達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明誠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可謂之在明明德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達誠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可云在新民，無愧於天地，利益人群。</a:t>
            </a:r>
          </a:p>
        </p:txBody>
      </p:sp>
      <p:sp>
        <p:nvSpPr>
          <p:cNvPr id="6" name="矩形 5"/>
          <p:cNvSpPr/>
          <p:nvPr/>
        </p:nvSpPr>
        <p:spPr>
          <a:xfrm>
            <a:off x="2527740" y="266577"/>
            <a:ext cx="6374212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達誠：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教化菩薩慈訓於祝德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或 7"/>
          <p:cNvSpPr/>
          <p:nvPr/>
        </p:nvSpPr>
        <p:spPr bwMode="auto">
          <a:xfrm>
            <a:off x="1016770" y="5105715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053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0976" y="986304"/>
            <a:ext cx="10280073" cy="5093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3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感應人物，無不同修，成就蓮果。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30303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同舟共濟救原郎，法雨甘露潤心房。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道義存心恩莫忘，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同心同德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脫汪洋。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志同道合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齊助力，自修自覺挽迷郎。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修正內在形於外，謹愿之士勿徬徨。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擔荷普渡之誓愿，諸佛菩薩助打幫。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弗輕己心風俗化，里仁為美即天堂。</a:t>
            </a:r>
            <a:endParaRPr lang="zh-TW" altLang="en-US" sz="3600" i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369962" y="6474472"/>
            <a:ext cx="93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21/34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69825" y="341191"/>
            <a:ext cx="9467036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大誠：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教化菩薩慈訓於祝德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2267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0964" y="1074309"/>
            <a:ext cx="10280073" cy="5734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42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參贊天地之化育，無為而成；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超然物外，道貫古今，德侔天地。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至誠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前知通明靈，參悟本性無不通。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登天路徑師指引，點開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妙竅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勤修行</a:t>
            </a:r>
            <a:r>
              <a:rPr lang="zh-TW" altLang="en-US" sz="36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無字真經五字應，赤子心懷合誠明。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恢復赤子無私慾，法天則地聖道崇。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真機應時應運降，掌握佳期勿匆匆。</a:t>
            </a: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忙碌一生時機過，悔時再求難又逢。</a:t>
            </a:r>
            <a:endParaRPr lang="zh-TW" altLang="en-US" sz="3600" i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369962" y="6474472"/>
            <a:ext cx="93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22/34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81529" y="357479"/>
            <a:ext cx="9467036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至誠：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〈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恩師慈訓於聖道院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</a:rPr>
              <a:t>〉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0348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8871" y="1994892"/>
            <a:ext cx="10887935" cy="3055643"/>
          </a:xfrm>
        </p:spPr>
        <p:txBody>
          <a:bodyPr>
            <a:normAutofit/>
          </a:bodyPr>
          <a:lstStyle/>
          <a:p>
            <a:pPr marL="0" indent="0">
              <a:lnSpc>
                <a:spcPts val="54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五祖：「世人生死事大；汝等終日只求福田，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不求出離生死苦海，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自性若迷，福何可救</a:t>
            </a: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4" name="矩形 3"/>
          <p:cNvSpPr/>
          <p:nvPr/>
        </p:nvSpPr>
        <p:spPr>
          <a:xfrm>
            <a:off x="1048871" y="3931494"/>
            <a:ext cx="9722755" cy="1502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永嘉大師</a:t>
            </a:r>
            <a:r>
              <a:rPr lang="zh-TW" alt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住相布施生天福</a:t>
            </a:r>
            <a:r>
              <a:rPr lang="zh-TW" alt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猶如仰箭射虛空</a:t>
            </a:r>
            <a:r>
              <a:rPr lang="zh-TW" alt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sz="3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　　　　 </a:t>
            </a:r>
            <a:r>
              <a:rPr lang="zh-TW" altLang="en-US" sz="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勢力盡</a:t>
            </a:r>
            <a:r>
              <a:rPr lang="zh-TW" alt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箭還墜</a:t>
            </a:r>
            <a:r>
              <a:rPr lang="zh-TW" alt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招得來生不如意</a:t>
            </a:r>
            <a:r>
              <a:rPr lang="zh-TW" alt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419840" y="6417721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23/34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87506" y="712256"/>
            <a:ext cx="10210800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>
              <a:lnSpc>
                <a:spcPts val="46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認知不圓滿，專修福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</a:rPr>
              <a:t>→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</a:rPr>
              <a:t>增長福報難解生死煩惱</a:t>
            </a: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354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75345" y="1327290"/>
            <a:ext cx="10401502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四相不了（人相、我相、眾生相、壽者相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貪沾名聞利養、道權、道名、道利。</a:t>
            </a:r>
            <a:endParaRPr kumimoji="1"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kumimoji="1" lang="zh-TW" altLang="en-US" dirty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600"/>
              </a:lnSpc>
              <a:defRPr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修道唯求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返清淨本心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lvl="0">
              <a:lnSpc>
                <a:spcPts val="5600"/>
              </a:lnSpc>
              <a:defRPr/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→如六祖大師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唯求作佛，不求餘物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lvl="0">
              <a:lnSpc>
                <a:spcPts val="6000"/>
              </a:lnSpc>
              <a:defRPr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著相修行，將自我障蔽光明大道！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6000"/>
              </a:lnSpc>
              <a:defRPr/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→如因提拔一個人才，卻流失一批人才！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288445" y="6488668"/>
            <a:ext cx="107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24/34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10901" y="467119"/>
            <a:ext cx="8292353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邪知偏見→發心不真實</a:t>
            </a:r>
            <a:endParaRPr kumimoji="1"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或 7"/>
          <p:cNvSpPr/>
          <p:nvPr/>
        </p:nvSpPr>
        <p:spPr bwMode="auto">
          <a:xfrm>
            <a:off x="1367096" y="1600516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流程圖: 或 9"/>
          <p:cNvSpPr/>
          <p:nvPr/>
        </p:nvSpPr>
        <p:spPr bwMode="auto">
          <a:xfrm>
            <a:off x="1361201" y="4465054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流程圖: 或 11"/>
          <p:cNvSpPr/>
          <p:nvPr/>
        </p:nvSpPr>
        <p:spPr bwMode="auto">
          <a:xfrm>
            <a:off x="1367096" y="3025904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53070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4432" y="555811"/>
            <a:ext cx="10519953" cy="914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i="0" dirty="0">
                <a:solidFill>
                  <a:srgbClr val="660033"/>
                </a:solidFill>
                <a:latin typeface="標楷體" panose="03000509000000000000" pitchFamily="65" charset="-120"/>
              </a:rPr>
              <a:t>大智度論</a:t>
            </a:r>
            <a:r>
              <a:rPr lang="en-US" altLang="zh-TW" sz="3600" i="0" dirty="0">
                <a:solidFill>
                  <a:srgbClr val="660033"/>
                </a:solidFill>
                <a:latin typeface="標楷體" panose="03000509000000000000" pitchFamily="65" charset="-120"/>
              </a:rPr>
              <a:t>》</a:t>
            </a:r>
            <a:r>
              <a:rPr lang="zh-TW" altLang="en-US" sz="3600" i="0" dirty="0">
                <a:solidFill>
                  <a:srgbClr val="660033"/>
                </a:solidFill>
                <a:latin typeface="標楷體" panose="03000509000000000000" pitchFamily="65" charset="-120"/>
              </a:rPr>
              <a:t>三法印</a:t>
            </a:r>
            <a:r>
              <a:rPr lang="en-US" altLang="zh-TW" sz="3600" i="0" dirty="0">
                <a:solidFill>
                  <a:srgbClr val="660033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3600" i="0" dirty="0">
                <a:solidFill>
                  <a:srgbClr val="660033"/>
                </a:solidFill>
                <a:latin typeface="標楷體" panose="03000509000000000000" pitchFamily="65" charset="-120"/>
              </a:rPr>
              <a:t>諸行無常、諸法無我、涅槃寂靜</a:t>
            </a:r>
            <a:endParaRPr lang="zh-TW" altLang="en-US" sz="3600" i="0" dirty="0">
              <a:solidFill>
                <a:srgbClr val="002060"/>
              </a:solidFill>
              <a:latin typeface="標楷體" panose="03000509000000000000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93373" y="1604420"/>
            <a:ext cx="9344297" cy="4604792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諸行無常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一切世間法無時不在生住異滅中，皆在剎那間遷流變異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無一常住不變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5400"/>
              </a:lnSpc>
            </a:pP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諸法無我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處於一切諸法中，無實體的我；世間諸法皆是緣起幻有，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無恆常不變之實體。</a:t>
            </a:r>
          </a:p>
          <a:p>
            <a:pPr>
              <a:lnSpc>
                <a:spcPts val="5100"/>
              </a:lnSpc>
            </a:pP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涅槃寂靜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：涅槃意指返不生不滅之本然，身心俱寂之解脫境界。</a:t>
            </a:r>
          </a:p>
          <a:p>
            <a:pPr marL="0" indent="0">
              <a:buNone/>
              <a:defRPr/>
            </a:pPr>
            <a:endParaRPr lang="zh-TW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4115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รูปภาพ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059" y="257928"/>
            <a:ext cx="6392090" cy="914400"/>
          </a:xfrm>
        </p:spPr>
        <p:txBody>
          <a:bodyPr>
            <a:normAutofit/>
          </a:bodyPr>
          <a:lstStyle/>
          <a:p>
            <a:pPr lvl="0"/>
            <a:r>
              <a:rPr lang="zh-TW" altLang="en-US" b="1" i="0" dirty="0">
                <a:solidFill>
                  <a:srgbClr val="002060"/>
                </a:solidFill>
                <a:latin typeface="標楷體" panose="03000509000000000000" pitchFamily="65" charset="-120"/>
              </a:rPr>
              <a:t>淨三障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38996" y="1465082"/>
            <a:ext cx="7872547" cy="4604792"/>
          </a:xfrm>
        </p:spPr>
        <p:txBody>
          <a:bodyPr/>
          <a:lstStyle/>
          <a:p>
            <a:pPr lvl="0">
              <a:lnSpc>
                <a:spcPts val="54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何謂三障？</a:t>
            </a:r>
          </a:p>
          <a:p>
            <a:pPr marL="0" indent="0">
              <a:lnSpc>
                <a:spcPts val="5800"/>
              </a:lnSpc>
              <a:buNone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佛說佛名經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所言三障者：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一曰煩惱障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二名為業障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三是果報障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endParaRPr lang="zh-TW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119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54447" y="3629566"/>
            <a:ext cx="3260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根本無明</a:t>
            </a:r>
          </a:p>
        </p:txBody>
      </p:sp>
      <p:sp>
        <p:nvSpPr>
          <p:cNvPr id="8" name="矩形 7"/>
          <p:cNvSpPr/>
          <p:nvPr/>
        </p:nvSpPr>
        <p:spPr>
          <a:xfrm>
            <a:off x="1586208" y="4140315"/>
            <a:ext cx="2236510" cy="65659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lvl="0">
              <a:lnSpc>
                <a:spcPts val="4400"/>
              </a:lnSpc>
            </a:pP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無明煩惱</a:t>
            </a:r>
          </a:p>
        </p:txBody>
      </p:sp>
      <p:sp>
        <p:nvSpPr>
          <p:cNvPr id="9" name="矩形 8"/>
          <p:cNvSpPr/>
          <p:nvPr/>
        </p:nvSpPr>
        <p:spPr>
          <a:xfrm>
            <a:off x="4776643" y="2958208"/>
            <a:ext cx="355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累世餘習</a:t>
            </a:r>
            <a:r>
              <a:rPr kumimoji="1" lang="zh-TW" altLang="en-US" sz="1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秉性</a:t>
            </a:r>
            <a:r>
              <a:rPr kumimoji="1"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24435" y="3833226"/>
            <a:ext cx="26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見思二惑</a:t>
            </a:r>
            <a:r>
              <a:rPr kumimoji="1" lang="zh-TW" altLang="en-US" sz="10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1" lang="zh-TW" altLang="en-US" sz="2000" b="1" dirty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47291" y="437658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枝末無明</a:t>
            </a:r>
          </a:p>
        </p:txBody>
      </p:sp>
      <p:sp>
        <p:nvSpPr>
          <p:cNvPr id="13" name="矩形 12"/>
          <p:cNvSpPr/>
          <p:nvPr/>
        </p:nvSpPr>
        <p:spPr>
          <a:xfrm>
            <a:off x="4845808" y="5076720"/>
            <a:ext cx="348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今生染習</a:t>
            </a:r>
            <a:r>
              <a:rPr kumimoji="1" lang="zh-TW" altLang="en-US" sz="1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習性</a:t>
            </a:r>
            <a:r>
              <a:rPr kumimoji="1"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7154017" y="3950772"/>
            <a:ext cx="893503" cy="229767"/>
          </a:xfrm>
          <a:prstGeom prst="straightConnector1">
            <a:avLst/>
          </a:prstGeom>
          <a:ln w="1905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7095298" y="4355574"/>
            <a:ext cx="952222" cy="371076"/>
          </a:xfrm>
          <a:prstGeom prst="straightConnector1">
            <a:avLst/>
          </a:prstGeom>
          <a:ln w="1905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大括弧 29"/>
          <p:cNvSpPr/>
          <p:nvPr/>
        </p:nvSpPr>
        <p:spPr>
          <a:xfrm>
            <a:off x="4134194" y="3381677"/>
            <a:ext cx="701600" cy="2041441"/>
          </a:xfrm>
          <a:prstGeom prst="leftBrac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60470" y="1366965"/>
            <a:ext cx="10057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佛曰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「煩惱即菩提」。煩惱因無明而起，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故知無明之源，即可除煩惱之障。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247120" y="6410960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27/34</a:t>
            </a:r>
            <a:endParaRPr lang="zh-TW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4194" y="167887"/>
            <a:ext cx="2607447" cy="914400"/>
          </a:xfrm>
        </p:spPr>
        <p:txBody>
          <a:bodyPr>
            <a:normAutofit/>
          </a:bodyPr>
          <a:lstStyle/>
          <a:p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煩惱障</a:t>
            </a:r>
          </a:p>
        </p:txBody>
      </p:sp>
      <p:sp>
        <p:nvSpPr>
          <p:cNvPr id="19" name="流程圖: 或 18"/>
          <p:cNvSpPr/>
          <p:nvPr/>
        </p:nvSpPr>
        <p:spPr bwMode="auto">
          <a:xfrm>
            <a:off x="1163058" y="1609480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0" name="流程圖: 或 19"/>
          <p:cNvSpPr/>
          <p:nvPr/>
        </p:nvSpPr>
        <p:spPr bwMode="auto">
          <a:xfrm>
            <a:off x="1168264" y="4337452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172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2984" y="4641278"/>
            <a:ext cx="35137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以智慧懺除無明</a:t>
            </a:r>
          </a:p>
        </p:txBody>
      </p:sp>
      <p:sp>
        <p:nvSpPr>
          <p:cNvPr id="3" name="矩形 2"/>
          <p:cNvSpPr/>
          <p:nvPr/>
        </p:nvSpPr>
        <p:spPr>
          <a:xfrm>
            <a:off x="1931692" y="1703794"/>
            <a:ext cx="8464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迷事無明</a:t>
            </a: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→生發對人事物的執著</a:t>
            </a:r>
          </a:p>
        </p:txBody>
      </p:sp>
      <p:sp>
        <p:nvSpPr>
          <p:cNvPr id="5" name="矩形 4"/>
          <p:cNvSpPr/>
          <p:nvPr/>
        </p:nvSpPr>
        <p:spPr>
          <a:xfrm>
            <a:off x="1931692" y="2590151"/>
            <a:ext cx="7139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迷理無明</a:t>
            </a: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→生發對法的執著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255567" y="3743911"/>
            <a:ext cx="253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勤學明理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215810" y="454894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觀照覺察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185993" y="5458357"/>
            <a:ext cx="25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智慧淨化</a:t>
            </a:r>
          </a:p>
        </p:txBody>
      </p:sp>
      <p:cxnSp>
        <p:nvCxnSpPr>
          <p:cNvPr id="22" name="直線單箭頭接點 21"/>
          <p:cNvCxnSpPr>
            <a:endCxn id="7" idx="1"/>
          </p:cNvCxnSpPr>
          <p:nvPr/>
        </p:nvCxnSpPr>
        <p:spPr>
          <a:xfrm flipV="1">
            <a:off x="5784574" y="4067077"/>
            <a:ext cx="1470993" cy="5862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5784574" y="4980569"/>
            <a:ext cx="1431236" cy="153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4" idx="1"/>
          </p:cNvCxnSpPr>
          <p:nvPr/>
        </p:nvCxnSpPr>
        <p:spPr>
          <a:xfrm>
            <a:off x="5864087" y="5427581"/>
            <a:ext cx="1321906" cy="3539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1247120" y="6359581"/>
            <a:ext cx="138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28/34</a:t>
            </a:r>
            <a:endParaRPr lang="zh-TW" alt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3749" y="420062"/>
            <a:ext cx="6289300" cy="914400"/>
          </a:xfrm>
        </p:spPr>
        <p:txBody>
          <a:bodyPr>
            <a:normAutofit/>
          </a:bodyPr>
          <a:lstStyle/>
          <a:p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如何淨化煩惱障</a:t>
            </a:r>
          </a:p>
        </p:txBody>
      </p:sp>
      <p:sp>
        <p:nvSpPr>
          <p:cNvPr id="19" name="流程圖: 或 18"/>
          <p:cNvSpPr/>
          <p:nvPr/>
        </p:nvSpPr>
        <p:spPr bwMode="auto">
          <a:xfrm>
            <a:off x="1680680" y="2941638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0" name="流程圖: 或 19"/>
          <p:cNvSpPr/>
          <p:nvPr/>
        </p:nvSpPr>
        <p:spPr bwMode="auto">
          <a:xfrm>
            <a:off x="1680680" y="2008185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04174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88969" y="1818159"/>
            <a:ext cx="104957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zh-TW" alt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業障：</a:t>
            </a:r>
            <a:endParaRPr kumimoji="1" lang="en-US" altLang="zh-TW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lnSpc>
                <a:spcPts val="5700"/>
              </a:lnSpc>
            </a:pP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</a:t>
            </a:r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是指惡業形成的障礙，是從身、口、意</a:t>
            </a:r>
            <a:endParaRPr kumimoji="1"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lnSpc>
                <a:spcPts val="5700"/>
              </a:lnSpc>
            </a:pPr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所產生，由宿世所作罪業，而招致今世</a:t>
            </a:r>
            <a:endParaRPr kumimoji="1"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lnSpc>
                <a:spcPts val="5700"/>
              </a:lnSpc>
            </a:pPr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的障礙。</a:t>
            </a:r>
            <a:r>
              <a:rPr kumimoji="1"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身體、福報、冤親之緣</a:t>
            </a:r>
            <a:r>
              <a:rPr kumimoji="1"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…</a:t>
            </a: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等</a:t>
            </a:r>
            <a:r>
              <a:rPr kumimoji="1"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endParaRPr kumimoji="1" lang="zh-TW" altLang="en-US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328400" y="6350000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29/34</a:t>
            </a:r>
            <a:endParaRPr lang="zh-TW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710" y="624165"/>
            <a:ext cx="9104489" cy="914400"/>
          </a:xfrm>
        </p:spPr>
        <p:txBody>
          <a:bodyPr>
            <a:normAutofit/>
          </a:bodyPr>
          <a:lstStyle/>
          <a:p>
            <a:pPr lvl="0"/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行功立德消業障  →  化於無間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3159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34887" y="1366631"/>
            <a:ext cx="10495721" cy="275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累世以來自己造了多少業緣，自己知否？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故勿認為已積極行功立德，為何仍如此命苦，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殊不知當我們行善功的當下，上天已幫我們化解撥轉，但要思所行善功，是否足以化除累世以來之業障。</a:t>
            </a:r>
          </a:p>
        </p:txBody>
      </p:sp>
      <p:sp>
        <p:nvSpPr>
          <p:cNvPr id="4" name="矩形 3"/>
          <p:cNvSpPr/>
          <p:nvPr/>
        </p:nvSpPr>
        <p:spPr>
          <a:xfrm>
            <a:off x="1702145" y="5144577"/>
            <a:ext cx="30399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消業障方法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41522" y="4694224"/>
            <a:ext cx="3441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真心懺悔改過  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41522" y="566372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積極行功立德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4909930" y="5098774"/>
            <a:ext cx="1013792" cy="357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5" idx="1"/>
          </p:cNvCxnSpPr>
          <p:nvPr/>
        </p:nvCxnSpPr>
        <p:spPr>
          <a:xfrm>
            <a:off x="4909930" y="5663720"/>
            <a:ext cx="931592" cy="3231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1330608" y="6402384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30/34</a:t>
            </a:r>
            <a:endParaRPr lang="zh-TW" alt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477" y="348663"/>
            <a:ext cx="9104489" cy="914400"/>
          </a:xfrm>
        </p:spPr>
        <p:txBody>
          <a:bodyPr>
            <a:normAutofit/>
          </a:bodyPr>
          <a:lstStyle/>
          <a:p>
            <a:pPr lvl="0"/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行功立德消業障→化於無間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848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808468" y="5441139"/>
            <a:ext cx="33906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菩提愿化報障</a:t>
            </a:r>
          </a:p>
        </p:txBody>
      </p:sp>
      <p:sp>
        <p:nvSpPr>
          <p:cNvPr id="23" name="矩形 22"/>
          <p:cNvSpPr/>
          <p:nvPr/>
        </p:nvSpPr>
        <p:spPr>
          <a:xfrm>
            <a:off x="6015653" y="5019365"/>
            <a:ext cx="2471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承擔面對</a:t>
            </a:r>
          </a:p>
        </p:txBody>
      </p:sp>
      <p:sp>
        <p:nvSpPr>
          <p:cNvPr id="24" name="矩形 23"/>
          <p:cNvSpPr/>
          <p:nvPr/>
        </p:nvSpPr>
        <p:spPr>
          <a:xfrm>
            <a:off x="6015653" y="5893692"/>
            <a:ext cx="231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重報輕受</a:t>
            </a:r>
          </a:p>
        </p:txBody>
      </p:sp>
      <p:sp>
        <p:nvSpPr>
          <p:cNvPr id="25" name="左大括弧 24"/>
          <p:cNvSpPr/>
          <p:nvPr/>
        </p:nvSpPr>
        <p:spPr>
          <a:xfrm>
            <a:off x="5592268" y="5332107"/>
            <a:ext cx="423385" cy="95672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4705" y="1111052"/>
            <a:ext cx="1118453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</a:t>
            </a: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報障分正報和依報兩種</a:t>
            </a:r>
            <a:endParaRPr kumimoji="1"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正報</a:t>
            </a:r>
            <a:r>
              <a:rPr kumimoji="1"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如身體</a:t>
            </a:r>
            <a:r>
              <a:rPr kumimoji="1"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相貌、形體、健康、夭折短命</a:t>
            </a:r>
            <a:r>
              <a:rPr kumimoji="1"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。</a:t>
            </a:r>
          </a:p>
          <a:p>
            <a:pPr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依報</a:t>
            </a:r>
            <a:r>
              <a:rPr kumimoji="1"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如所處環境</a:t>
            </a:r>
            <a:r>
              <a:rPr kumimoji="1"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國土、房舍、物質</a:t>
            </a:r>
            <a:r>
              <a:rPr kumimoji="1"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…</a:t>
            </a: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等</a:t>
            </a:r>
            <a:r>
              <a:rPr kumimoji="1"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708900" y="3407521"/>
            <a:ext cx="1019062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報障因所造重業，致難聞佛法或障礙修行，</a:t>
            </a:r>
            <a:endParaRPr kumimoji="1"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當大愿心精進不懈，不有疲厭。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247120" y="6416912"/>
            <a:ext cx="151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31/34</a:t>
            </a:r>
            <a:endParaRPr lang="zh-TW" alt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3739" y="40281"/>
            <a:ext cx="2270473" cy="914400"/>
          </a:xfrm>
        </p:spPr>
        <p:txBody>
          <a:bodyPr>
            <a:normAutofit/>
          </a:bodyPr>
          <a:lstStyle/>
          <a:p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報 障</a:t>
            </a:r>
          </a:p>
        </p:txBody>
      </p:sp>
      <p:sp>
        <p:nvSpPr>
          <p:cNvPr id="14" name="流程圖: 或 13"/>
          <p:cNvSpPr/>
          <p:nvPr/>
        </p:nvSpPr>
        <p:spPr bwMode="auto">
          <a:xfrm>
            <a:off x="1325328" y="1546727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流程圖: 或 14"/>
          <p:cNvSpPr/>
          <p:nvPr/>
        </p:nvSpPr>
        <p:spPr bwMode="auto">
          <a:xfrm>
            <a:off x="1325328" y="3816652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6250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5501" y="944611"/>
            <a:ext cx="9993793" cy="574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道之宗旨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敬天地，禮神明，愛國忠事，敦品崇禮，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孝父母，重師尊，信朋友，和鄉鄰，改惡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向善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講明五倫八德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闡發五教聖人之奧旨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 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恪遵四維綱常之古禮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洗心滌慮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借假修真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恢復本性之自然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，啟發良知良能之至善，己 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立立人，己達達人，挽世界為清平，化人心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為良善，冀世界為大同。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155680" y="638048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32/34</a:t>
            </a:r>
            <a:endParaRPr lang="zh-TW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351" y="200540"/>
            <a:ext cx="5076426" cy="914400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復本性清淨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8820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272659" y="1847855"/>
            <a:ext cx="9977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解行相應的真修實辦，成見性成佛之道。 </a:t>
            </a:r>
            <a:endParaRPr lang="zh-TW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22369" y="1139969"/>
            <a:ext cx="652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掌握時機  →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決定結局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276837" y="6488668"/>
            <a:ext cx="117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33/34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22369" y="2809953"/>
            <a:ext cx="10550012" cy="4023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00"/>
              </a:lnSpc>
              <a:spcBef>
                <a:spcPts val="1000"/>
              </a:spcBef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看看先賢、想想自己！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200"/>
              </a:lnSpc>
              <a:spcBef>
                <a:spcPts val="1000"/>
              </a:spcBef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我們不為生死大事忙，要為何忙？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200"/>
              </a:lnSpc>
              <a:spcBef>
                <a:spcPts val="1000"/>
              </a:spcBef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生活繁忙很苦！不修道，六道輪迴更苦。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200"/>
              </a:lnSpc>
              <a:spcBef>
                <a:spcPts val="1000"/>
              </a:spcBef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人生豈可虛度！沒有人喜歡交白卷！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200"/>
              </a:lnSpc>
              <a:spcBef>
                <a:spcPts val="1000"/>
              </a:spcBef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更沒有人願意走冤枉路。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386" y="32912"/>
            <a:ext cx="2270473" cy="914400"/>
          </a:xfrm>
        </p:spPr>
        <p:txBody>
          <a:bodyPr>
            <a:normAutofit/>
          </a:bodyPr>
          <a:lstStyle/>
          <a:p>
            <a:pPr lvl="0"/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結 語</a:t>
            </a:r>
          </a:p>
        </p:txBody>
      </p:sp>
    </p:spTree>
    <p:extLst>
      <p:ext uri="{BB962C8B-B14F-4D97-AF65-F5344CB8AC3E}">
        <p14:creationId xmlns:p14="http://schemas.microsoft.com/office/powerpoint/2010/main" val="1846568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833" y="330055"/>
            <a:ext cx="7210026" cy="914400"/>
          </a:xfrm>
        </p:spPr>
        <p:txBody>
          <a:bodyPr>
            <a:normAutofit/>
          </a:bodyPr>
          <a:lstStyle/>
          <a:p>
            <a:pPr lvl="0"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i="0" dirty="0">
                <a:solidFill>
                  <a:srgbClr val="002060"/>
                </a:solidFill>
                <a:latin typeface="標楷體" panose="03000509000000000000" pitchFamily="65" charset="-120"/>
              </a:rPr>
              <a:t>修辦道成習慣，成道成自然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3213" y="1318347"/>
            <a:ext cx="9456387" cy="5027036"/>
          </a:xfrm>
        </p:spPr>
        <p:txBody>
          <a:bodyPr>
            <a:normAutofit/>
          </a:bodyPr>
          <a:lstStyle/>
          <a:p>
            <a:pPr marL="0" indent="0">
              <a:lnSpc>
                <a:spcPts val="5300"/>
              </a:lnSpc>
              <a:buNone/>
            </a:pP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習慣，宛如一塊大石頭</a:t>
            </a: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5300"/>
              </a:lnSpc>
              <a:buNone/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墊腳石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還是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絆腳石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端看我們如何運用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讓修道、辦道成為日常生活的習慣。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1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讓廣結善緣習慣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列名單渡人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成全人的習慣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1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讓真心關懷別人成為習慣。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00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培養好習慣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實踐福慧雙修的修辦道人生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369962" y="6488668"/>
            <a:ext cx="118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34/34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0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3625" y="-1052052"/>
            <a:ext cx="12722942" cy="81312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39846" y="1182315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敬祝</a:t>
            </a:r>
            <a:endParaRPr kumimoji="0" lang="en-US" altLang="zh-TW" sz="7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kumimoji="0" lang="zh-TW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聖凡如意</a:t>
            </a:r>
            <a:endParaRPr kumimoji="0" lang="en-US" altLang="zh-TW" sz="7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</a:t>
            </a:r>
            <a:r>
              <a:rPr kumimoji="0" lang="zh-TW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kumimoji="0" lang="zh-TW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福慧圓滿</a:t>
            </a:r>
          </a:p>
        </p:txBody>
      </p:sp>
    </p:spTree>
    <p:extLst>
      <p:ext uri="{BB962C8B-B14F-4D97-AF65-F5344CB8AC3E}">
        <p14:creationId xmlns:p14="http://schemas.microsoft.com/office/powerpoint/2010/main" val="92925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C29BC02C-FE0B-6E54-B6CA-76A882D01492}"/>
              </a:ext>
            </a:extLst>
          </p:cNvPr>
          <p:cNvGrpSpPr/>
          <p:nvPr/>
        </p:nvGrpSpPr>
        <p:grpSpPr>
          <a:xfrm>
            <a:off x="5094729" y="2084790"/>
            <a:ext cx="1152730" cy="2084211"/>
            <a:chOff x="5094365" y="2072686"/>
            <a:chExt cx="1152730" cy="2084211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CC031592-7C6E-9C2C-E2B8-B3D2135F31C7}"/>
                </a:ext>
              </a:extLst>
            </p:cNvPr>
            <p:cNvGrpSpPr/>
            <p:nvPr/>
          </p:nvGrpSpPr>
          <p:grpSpPr>
            <a:xfrm>
              <a:off x="5094365" y="2371042"/>
              <a:ext cx="923330" cy="1648199"/>
              <a:chOff x="4906054" y="2423993"/>
              <a:chExt cx="865337" cy="1363347"/>
            </a:xfrm>
          </p:grpSpPr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4545155-AA0B-207E-7991-5A0854E235F6}"/>
                  </a:ext>
                </a:extLst>
              </p:cNvPr>
              <p:cNvSpPr txBox="1"/>
              <p:nvPr/>
            </p:nvSpPr>
            <p:spPr>
              <a:xfrm>
                <a:off x="4906054" y="2423993"/>
                <a:ext cx="865337" cy="136334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 KaiB5 Medium" panose="03000600000000000000" pitchFamily="66" charset="-120"/>
                    <a:ea typeface="AR KaiB5 Medium" panose="03000600000000000000" pitchFamily="66" charset="-120"/>
                    <a:cs typeface="+mn-cs"/>
                  </a:rPr>
                  <a:t>　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有見地證量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行事有為方便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　清靜無為</a:t>
                </a:r>
              </a:p>
            </p:txBody>
          </p:sp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02A06E34-E641-2D2C-69B3-89E9E47A3D29}"/>
                  </a:ext>
                </a:extLst>
              </p:cNvPr>
              <p:cNvGrpSpPr/>
              <p:nvPr/>
            </p:nvGrpSpPr>
            <p:grpSpPr>
              <a:xfrm>
                <a:off x="5112789" y="3483119"/>
                <a:ext cx="463948" cy="133266"/>
                <a:chOff x="5112789" y="3483119"/>
                <a:chExt cx="463948" cy="133266"/>
              </a:xfrm>
            </p:grpSpPr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id="{0778FF4D-6E0B-BF85-0EE4-80AFD23E5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12789" y="3483119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>
                  <a:extLst>
                    <a:ext uri="{FF2B5EF4-FFF2-40B4-BE49-F238E27FC236}">
                      <a16:creationId xmlns:a16="http://schemas.microsoft.com/office/drawing/2014/main" id="{F2337E53-54F6-1F43-DED8-71847FE9B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48137" y="3487941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>
                  <a:extLst>
                    <a:ext uri="{FF2B5EF4-FFF2-40B4-BE49-F238E27FC236}">
                      <a16:creationId xmlns:a16="http://schemas.microsoft.com/office/drawing/2014/main" id="{605973C0-38E8-28C4-8518-897202A4A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6737" y="3492763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051F8FB-4A60-3E34-F488-BA75959C6626}"/>
                </a:ext>
              </a:extLst>
            </p:cNvPr>
            <p:cNvSpPr txBox="1"/>
            <p:nvPr/>
          </p:nvSpPr>
          <p:spPr>
            <a:xfrm>
              <a:off x="5816208" y="2072686"/>
              <a:ext cx="430887" cy="20842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KaiB5 Medium" panose="03000600000000000000" pitchFamily="66" charset="-120"/>
                  <a:ea typeface="AR KaiB5 Medium" panose="03000600000000000000" pitchFamily="66" charset="-120"/>
                  <a:cs typeface="+mn-cs"/>
                </a:rPr>
                <a:t>    </a:t>
              </a:r>
              <a:r>
                <a:rPr kumimoji="1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KaiB5 Medium" panose="03000600000000000000" pitchFamily="66" charset="-120"/>
                  <a:ea typeface="AR KaiB5 Medium" panose="03000600000000000000" pitchFamily="66" charset="-120"/>
                  <a:cs typeface="+mn-cs"/>
                </a:rPr>
                <a:t>（</a:t>
              </a:r>
              <a:r>
                <a:rPr kumimoji="1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質地的本來</a:t>
              </a:r>
              <a:r>
                <a:rPr kumimoji="1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KaiB5 Medium" panose="03000600000000000000" pitchFamily="66" charset="-120"/>
                  <a:ea typeface="AR KaiB5 Medium" panose="03000600000000000000" pitchFamily="66" charset="-120"/>
                  <a:cs typeface="+mn-cs"/>
                </a:rPr>
                <a:t>）</a:t>
              </a:r>
              <a:endPara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KaiB5 Medium" panose="03000600000000000000" pitchFamily="66" charset="-120"/>
                <a:ea typeface="AR KaiB5 Medium" panose="03000600000000000000" pitchFamily="66" charset="-120"/>
                <a:cs typeface="+mn-cs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E12F248-2FBF-DD1B-391E-F17F475B9C0C}"/>
              </a:ext>
            </a:extLst>
          </p:cNvPr>
          <p:cNvGrpSpPr>
            <a:grpSpLocks noChangeAspect="1"/>
          </p:cNvGrpSpPr>
          <p:nvPr/>
        </p:nvGrpSpPr>
        <p:grpSpPr>
          <a:xfrm>
            <a:off x="5015968" y="4040849"/>
            <a:ext cx="1289053" cy="913070"/>
            <a:chOff x="4871486" y="3864261"/>
            <a:chExt cx="1208088" cy="75526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BDDF0C7-D44E-DCBA-E0B7-9F085E565CBC}"/>
                </a:ext>
              </a:extLst>
            </p:cNvPr>
            <p:cNvSpPr txBox="1"/>
            <p:nvPr/>
          </p:nvSpPr>
          <p:spPr>
            <a:xfrm>
              <a:off x="4871486" y="3864261"/>
              <a:ext cx="634579" cy="7552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小邪偽偏</a:t>
              </a:r>
              <a:endPara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大正真圓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B52F18AF-F0D7-EE48-74C1-6310D5F81E1C}"/>
                </a:ext>
              </a:extLst>
            </p:cNvPr>
            <p:cNvSpPr txBox="1"/>
            <p:nvPr/>
          </p:nvSpPr>
          <p:spPr>
            <a:xfrm>
              <a:off x="5444995" y="3864261"/>
              <a:ext cx="634579" cy="7552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邪愚巧偽</a:t>
              </a:r>
              <a:endPara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明大達至</a:t>
              </a: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948435F4-AE3F-8C3D-CA7D-430DD2C14307}"/>
                </a:ext>
              </a:extLst>
            </p:cNvPr>
            <p:cNvCxnSpPr>
              <a:cxnSpLocks/>
            </p:cNvCxnSpPr>
            <p:nvPr/>
          </p:nvCxnSpPr>
          <p:spPr>
            <a:xfrm>
              <a:off x="5473501" y="3904625"/>
              <a:ext cx="6952" cy="66823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00D2C46-A73D-828B-76D1-8694512FDE49}"/>
              </a:ext>
            </a:extLst>
          </p:cNvPr>
          <p:cNvSpPr txBox="1"/>
          <p:nvPr/>
        </p:nvSpPr>
        <p:spPr>
          <a:xfrm>
            <a:off x="308608" y="1511716"/>
            <a:ext cx="800219" cy="3659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修辦道歷程表解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F8EAE3B-647F-B60A-A017-65EC147D5252}"/>
              </a:ext>
            </a:extLst>
          </p:cNvPr>
          <p:cNvGrpSpPr/>
          <p:nvPr/>
        </p:nvGrpSpPr>
        <p:grpSpPr>
          <a:xfrm>
            <a:off x="6158445" y="1614732"/>
            <a:ext cx="1211450" cy="2304860"/>
            <a:chOff x="6143399" y="1645593"/>
            <a:chExt cx="1211450" cy="2304860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397CB869-B180-90A2-F70C-0B22B2AB69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7909" y="1645593"/>
              <a:ext cx="1126940" cy="2304860"/>
              <a:chOff x="6018294" y="1815094"/>
              <a:chExt cx="1056157" cy="1906522"/>
            </a:xfrm>
          </p:grpSpPr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407C62B8-DEFB-55AA-81BE-D3C649FE2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3091" y="1993936"/>
                <a:ext cx="0" cy="172768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C5035B2C-FA25-1B73-AB5C-42C19E9A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294" y="1999405"/>
                <a:ext cx="9710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00B333F-4E83-DD84-EB40-EF1000DE5D4E}"/>
                  </a:ext>
                </a:extLst>
              </p:cNvPr>
              <p:cNvSpPr txBox="1"/>
              <p:nvPr/>
            </p:nvSpPr>
            <p:spPr>
              <a:xfrm>
                <a:off x="6037937" y="1815094"/>
                <a:ext cx="1036514" cy="33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三法印</a:t>
                </a:r>
              </a:p>
            </p:txBody>
          </p:sp>
        </p:grp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5CA70835-59F7-D591-78DD-C4E7498AAA1C}"/>
                </a:ext>
              </a:extLst>
            </p:cNvPr>
            <p:cNvCxnSpPr>
              <a:cxnSpLocks/>
            </p:cNvCxnSpPr>
            <p:nvPr/>
          </p:nvCxnSpPr>
          <p:spPr>
            <a:xfrm>
              <a:off x="6143399" y="3949014"/>
              <a:ext cx="18812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72BB5B96-C947-A2E5-37FA-D6FA3EC63302}"/>
              </a:ext>
            </a:extLst>
          </p:cNvPr>
          <p:cNvGrpSpPr/>
          <p:nvPr/>
        </p:nvGrpSpPr>
        <p:grpSpPr>
          <a:xfrm>
            <a:off x="6258865" y="3582160"/>
            <a:ext cx="1200063" cy="700944"/>
            <a:chOff x="6277932" y="3757998"/>
            <a:chExt cx="1200063" cy="563758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E19B33D7-2CA2-C373-2F17-05C4B3DDC082}"/>
                </a:ext>
              </a:extLst>
            </p:cNvPr>
            <p:cNvSpPr txBox="1"/>
            <p:nvPr/>
          </p:nvSpPr>
          <p:spPr>
            <a:xfrm>
              <a:off x="6278945" y="3757998"/>
              <a:ext cx="11079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淨三障</a:t>
              </a: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F2D06CF3-962F-4491-6FFE-D9BFADC7435F}"/>
                </a:ext>
              </a:extLst>
            </p:cNvPr>
            <p:cNvSpPr txBox="1"/>
            <p:nvPr/>
          </p:nvSpPr>
          <p:spPr>
            <a:xfrm>
              <a:off x="6277932" y="3999954"/>
              <a:ext cx="1200063" cy="32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目  的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04D626B-950F-CA44-DF0A-9F59A05863C6}"/>
              </a:ext>
            </a:extLst>
          </p:cNvPr>
          <p:cNvSpPr txBox="1"/>
          <p:nvPr/>
        </p:nvSpPr>
        <p:spPr>
          <a:xfrm>
            <a:off x="1525712" y="6267326"/>
            <a:ext cx="453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＜含 括 三 乘 佛 法＞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E1690040-CFEC-0E9E-7C41-A76CC33F59BD}"/>
              </a:ext>
            </a:extLst>
          </p:cNvPr>
          <p:cNvGrpSpPr>
            <a:grpSpLocks noChangeAspect="1"/>
          </p:cNvGrpSpPr>
          <p:nvPr/>
        </p:nvGrpSpPr>
        <p:grpSpPr>
          <a:xfrm>
            <a:off x="9063623" y="3883254"/>
            <a:ext cx="1316092" cy="369332"/>
            <a:chOff x="8663116" y="3593314"/>
            <a:chExt cx="1316092" cy="36933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B26B346D-6792-95D1-2C35-6C7139A0BD2B}"/>
                </a:ext>
              </a:extLst>
            </p:cNvPr>
            <p:cNvCxnSpPr>
              <a:cxnSpLocks/>
            </p:cNvCxnSpPr>
            <p:nvPr/>
          </p:nvCxnSpPr>
          <p:spPr>
            <a:xfrm>
              <a:off x="8663116" y="3753842"/>
              <a:ext cx="22656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8B699FCE-8CD2-F126-0085-B05751B5E8D3}"/>
                </a:ext>
              </a:extLst>
            </p:cNvPr>
            <p:cNvSpPr txBox="1"/>
            <p:nvPr/>
          </p:nvSpPr>
          <p:spPr>
            <a:xfrm>
              <a:off x="8841847" y="3593314"/>
              <a:ext cx="113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化於無間</a:t>
              </a:r>
            </a:p>
          </p:txBody>
        </p: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BEF89CC-2463-A4E8-E9CD-F2387D684BF1}"/>
              </a:ext>
            </a:extLst>
          </p:cNvPr>
          <p:cNvSpPr txBox="1"/>
          <p:nvPr/>
        </p:nvSpPr>
        <p:spPr>
          <a:xfrm>
            <a:off x="3555747" y="315238"/>
            <a:ext cx="2540253" cy="400110"/>
          </a:xfrm>
          <a:prstGeom prst="rect">
            <a:avLst/>
          </a:prstGeom>
          <a:solidFill>
            <a:srgbClr val="76D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認知不圓滿，專修福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9FE75243-0D0D-EFFE-0920-4F6FDD79631F}"/>
              </a:ext>
            </a:extLst>
          </p:cNvPr>
          <p:cNvGrpSpPr/>
          <p:nvPr/>
        </p:nvGrpSpPr>
        <p:grpSpPr>
          <a:xfrm>
            <a:off x="3554985" y="902428"/>
            <a:ext cx="1227310" cy="2817922"/>
            <a:chOff x="3554985" y="902428"/>
            <a:chExt cx="1227310" cy="2817922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7B34975-6CC0-E1F5-6374-039A61DCF55A}"/>
                </a:ext>
              </a:extLst>
            </p:cNvPr>
            <p:cNvSpPr/>
            <p:nvPr/>
          </p:nvSpPr>
          <p:spPr>
            <a:xfrm>
              <a:off x="3554985" y="902428"/>
              <a:ext cx="1227310" cy="271855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講經說法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辦道渡人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佈施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誦經念佛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禮懺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禪修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放生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日常生活</a:t>
              </a:r>
              <a:endPara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A7DBD689-7628-88E4-F998-C1AC3D8DC940}"/>
                </a:ext>
              </a:extLst>
            </p:cNvPr>
            <p:cNvSpPr txBox="1"/>
            <p:nvPr/>
          </p:nvSpPr>
          <p:spPr>
            <a:xfrm>
              <a:off x="3852204" y="3349842"/>
              <a:ext cx="461665" cy="3705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…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36D22198-4100-AAE4-533F-749CAA4FD251}"/>
              </a:ext>
            </a:extLst>
          </p:cNvPr>
          <p:cNvSpPr txBox="1"/>
          <p:nvPr/>
        </p:nvSpPr>
        <p:spPr>
          <a:xfrm>
            <a:off x="3558892" y="4376971"/>
            <a:ext cx="121950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三教經典</a:t>
            </a:r>
            <a:endParaRPr kumimoji="1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正知正見</a:t>
            </a:r>
            <a:endParaRPr kumimoji="1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廣學多聞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AED5AD5-D7C4-121A-8AE0-B150FE225A04}"/>
              </a:ext>
            </a:extLst>
          </p:cNvPr>
          <p:cNvSpPr txBox="1"/>
          <p:nvPr/>
        </p:nvSpPr>
        <p:spPr>
          <a:xfrm>
            <a:off x="3552046" y="5598509"/>
            <a:ext cx="1210589" cy="400110"/>
          </a:xfrm>
          <a:prstGeom prst="rect">
            <a:avLst/>
          </a:prstGeom>
          <a:solidFill>
            <a:srgbClr val="76D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邪知偏見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D1E98B8-1059-12CD-2635-EB5AF35A2AB1}"/>
              </a:ext>
            </a:extLst>
          </p:cNvPr>
          <p:cNvGrpSpPr>
            <a:grpSpLocks noChangeAspect="1"/>
          </p:cNvGrpSpPr>
          <p:nvPr/>
        </p:nvGrpSpPr>
        <p:grpSpPr>
          <a:xfrm>
            <a:off x="6145554" y="315846"/>
            <a:ext cx="3201040" cy="707886"/>
            <a:chOff x="6429643" y="1008961"/>
            <a:chExt cx="1354604" cy="566795"/>
          </a:xfrm>
        </p:grpSpPr>
        <p:sp>
          <p:nvSpPr>
            <p:cNvPr id="44" name="向右箭號 43">
              <a:extLst>
                <a:ext uri="{FF2B5EF4-FFF2-40B4-BE49-F238E27FC236}">
                  <a16:creationId xmlns:a16="http://schemas.microsoft.com/office/drawing/2014/main" id="{4D79057C-F7B8-4444-D2C7-4D04766E65A8}"/>
                </a:ext>
              </a:extLst>
            </p:cNvPr>
            <p:cNvSpPr/>
            <p:nvPr/>
          </p:nvSpPr>
          <p:spPr>
            <a:xfrm>
              <a:off x="6429643" y="1077722"/>
              <a:ext cx="233363" cy="198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62D7A06D-7D50-B131-B138-CE529C54D6A2}"/>
                </a:ext>
              </a:extLst>
            </p:cNvPr>
            <p:cNvSpPr txBox="1"/>
            <p:nvPr/>
          </p:nvSpPr>
          <p:spPr>
            <a:xfrm>
              <a:off x="6616025" y="1008961"/>
              <a:ext cx="1168222" cy="56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增長福報難解生死煩惱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	</a:t>
              </a:r>
              <a:endPara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36952AB8-2E8B-3411-80CF-3CA97773CC73}"/>
              </a:ext>
            </a:extLst>
          </p:cNvPr>
          <p:cNvGrpSpPr>
            <a:grpSpLocks noChangeAspect="1"/>
          </p:cNvGrpSpPr>
          <p:nvPr/>
        </p:nvGrpSpPr>
        <p:grpSpPr>
          <a:xfrm>
            <a:off x="4783760" y="1853250"/>
            <a:ext cx="1433310" cy="400110"/>
            <a:chOff x="4565653" y="1778551"/>
            <a:chExt cx="1343284" cy="330960"/>
          </a:xfrm>
        </p:grpSpPr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22435A54-3619-9C40-D390-5C5FCE0D4031}"/>
                </a:ext>
              </a:extLst>
            </p:cNvPr>
            <p:cNvCxnSpPr/>
            <p:nvPr/>
          </p:nvCxnSpPr>
          <p:spPr>
            <a:xfrm>
              <a:off x="4565653" y="1950001"/>
              <a:ext cx="18812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F6B5C36D-40B5-DD8E-C049-490B42B82CE9}"/>
                </a:ext>
              </a:extLst>
            </p:cNvPr>
            <p:cNvSpPr txBox="1"/>
            <p:nvPr/>
          </p:nvSpPr>
          <p:spPr>
            <a:xfrm>
              <a:off x="4685584" y="1778551"/>
              <a:ext cx="1223353" cy="3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 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廣義迴向</a:t>
              </a: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438C74E1-173B-FDC5-88C5-77B2324BCE07}"/>
              </a:ext>
            </a:extLst>
          </p:cNvPr>
          <p:cNvGrpSpPr>
            <a:grpSpLocks noChangeAspect="1"/>
          </p:cNvGrpSpPr>
          <p:nvPr/>
        </p:nvGrpSpPr>
        <p:grpSpPr>
          <a:xfrm>
            <a:off x="4780809" y="4969160"/>
            <a:ext cx="5059950" cy="400110"/>
            <a:chOff x="4582827" y="4822156"/>
            <a:chExt cx="4742138" cy="330960"/>
          </a:xfrm>
        </p:grpSpPr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99C8D336-013A-6F1B-5E49-995785C9276C}"/>
                </a:ext>
              </a:extLst>
            </p:cNvPr>
            <p:cNvSpPr txBox="1"/>
            <p:nvPr/>
          </p:nvSpPr>
          <p:spPr>
            <a:xfrm>
              <a:off x="4701449" y="4822156"/>
              <a:ext cx="4623516" cy="3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轉成實相真如</a:t>
              </a: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</a:t>
              </a: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偏修慧</a:t>
              </a: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－乾慧：知解宗徒）</a:t>
              </a:r>
              <a:endPara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0D1131E4-CEC8-C867-AF7C-EB74A68E5BF1}"/>
                </a:ext>
              </a:extLst>
            </p:cNvPr>
            <p:cNvCxnSpPr/>
            <p:nvPr/>
          </p:nvCxnSpPr>
          <p:spPr>
            <a:xfrm>
              <a:off x="4582827" y="4989542"/>
              <a:ext cx="18812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B8C4B2BE-9664-3582-91A9-453F54C3B9FD}"/>
              </a:ext>
            </a:extLst>
          </p:cNvPr>
          <p:cNvGrpSpPr>
            <a:grpSpLocks noChangeAspect="1"/>
          </p:cNvGrpSpPr>
          <p:nvPr/>
        </p:nvGrpSpPr>
        <p:grpSpPr>
          <a:xfrm>
            <a:off x="6329403" y="5408918"/>
            <a:ext cx="5382070" cy="822537"/>
            <a:chOff x="6068367" y="5186922"/>
            <a:chExt cx="5044024" cy="680381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D78C06E0-6D08-1924-C5AB-F8BB66ADE792}"/>
                </a:ext>
              </a:extLst>
            </p:cNvPr>
            <p:cNvGrpSpPr/>
            <p:nvPr/>
          </p:nvGrpSpPr>
          <p:grpSpPr>
            <a:xfrm>
              <a:off x="6068367" y="5333123"/>
              <a:ext cx="356531" cy="369332"/>
              <a:chOff x="4319317" y="5005398"/>
              <a:chExt cx="356531" cy="369332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BD0E01F6-A826-9228-901B-A558C8045CBB}"/>
                  </a:ext>
                </a:extLst>
              </p:cNvPr>
              <p:cNvCxnSpPr/>
              <p:nvPr/>
            </p:nvCxnSpPr>
            <p:spPr>
              <a:xfrm>
                <a:off x="4319317" y="5180044"/>
                <a:ext cx="18812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群組 56">
                <a:extLst>
                  <a:ext uri="{FF2B5EF4-FFF2-40B4-BE49-F238E27FC236}">
                    <a16:creationId xmlns:a16="http://schemas.microsoft.com/office/drawing/2014/main" id="{11E7F8EA-3689-0826-DC22-0FD47F58AC1B}"/>
                  </a:ext>
                </a:extLst>
              </p:cNvPr>
              <p:cNvGrpSpPr/>
              <p:nvPr/>
            </p:nvGrpSpPr>
            <p:grpSpPr>
              <a:xfrm>
                <a:off x="4507437" y="5005398"/>
                <a:ext cx="168411" cy="369332"/>
                <a:chOff x="4507437" y="5005398"/>
                <a:chExt cx="168411" cy="369332"/>
              </a:xfrm>
            </p:grpSpPr>
            <p:cxnSp>
              <p:nvCxnSpPr>
                <p:cNvPr id="58" name="直線接點 57">
                  <a:extLst>
                    <a:ext uri="{FF2B5EF4-FFF2-40B4-BE49-F238E27FC236}">
                      <a16:creationId xmlns:a16="http://schemas.microsoft.com/office/drawing/2014/main" id="{E3FC7B4B-FCC6-F6FA-7AB6-0C3568E7925C}"/>
                    </a:ext>
                  </a:extLst>
                </p:cNvPr>
                <p:cNvCxnSpPr/>
                <p:nvPr/>
              </p:nvCxnSpPr>
              <p:spPr>
                <a:xfrm>
                  <a:off x="4507439" y="5005398"/>
                  <a:ext cx="0" cy="36933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接點 58">
                  <a:extLst>
                    <a:ext uri="{FF2B5EF4-FFF2-40B4-BE49-F238E27FC236}">
                      <a16:creationId xmlns:a16="http://schemas.microsoft.com/office/drawing/2014/main" id="{8E904308-7A7F-B880-CF3F-5B3C910347C6}"/>
                    </a:ext>
                  </a:extLst>
                </p:cNvPr>
                <p:cNvCxnSpPr/>
                <p:nvPr/>
              </p:nvCxnSpPr>
              <p:spPr>
                <a:xfrm>
                  <a:off x="4507439" y="5005398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接點 59">
                  <a:extLst>
                    <a:ext uri="{FF2B5EF4-FFF2-40B4-BE49-F238E27FC236}">
                      <a16:creationId xmlns:a16="http://schemas.microsoft.com/office/drawing/2014/main" id="{306CB086-5403-12C9-D432-CCB3B4CCC00C}"/>
                    </a:ext>
                  </a:extLst>
                </p:cNvPr>
                <p:cNvCxnSpPr/>
                <p:nvPr/>
              </p:nvCxnSpPr>
              <p:spPr>
                <a:xfrm>
                  <a:off x="4507437" y="5373697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4719B20B-5566-0881-812A-0636E508D85D}"/>
                </a:ext>
              </a:extLst>
            </p:cNvPr>
            <p:cNvSpPr txBox="1"/>
            <p:nvPr/>
          </p:nvSpPr>
          <p:spPr>
            <a:xfrm>
              <a:off x="6372274" y="5186922"/>
              <a:ext cx="4740117" cy="330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四相不了</a:t>
              </a: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（人相、我相、眾生相、壽者相）</a:t>
              </a: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20D786FE-FD3A-42C8-948B-ED15D4D46766}"/>
                </a:ext>
              </a:extLst>
            </p:cNvPr>
            <p:cNvSpPr txBox="1"/>
            <p:nvPr/>
          </p:nvSpPr>
          <p:spPr>
            <a:xfrm>
              <a:off x="6349413" y="5536343"/>
              <a:ext cx="3297890" cy="330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貪沾名聞利養、道權道名道利</a:t>
              </a: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85BD96A-0BC6-3F7D-5AF1-709F1233715B}"/>
              </a:ext>
            </a:extLst>
          </p:cNvPr>
          <p:cNvGrpSpPr>
            <a:grpSpLocks noChangeAspect="1"/>
          </p:cNvGrpSpPr>
          <p:nvPr/>
        </p:nvGrpSpPr>
        <p:grpSpPr>
          <a:xfrm>
            <a:off x="7117128" y="3201047"/>
            <a:ext cx="2117496" cy="1481526"/>
            <a:chOff x="6829687" y="3164757"/>
            <a:chExt cx="1984497" cy="1225483"/>
          </a:xfrm>
        </p:grpSpPr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D31C5D10-3ED6-92A6-E6F1-DB8692D532DE}"/>
                </a:ext>
              </a:extLst>
            </p:cNvPr>
            <p:cNvSpPr txBox="1"/>
            <p:nvPr/>
          </p:nvSpPr>
          <p:spPr>
            <a:xfrm>
              <a:off x="6961026" y="3164757"/>
              <a:ext cx="1801138" cy="30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智慧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除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無明煩惱</a:t>
              </a:r>
            </a:p>
          </p:txBody>
        </p: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B7A1E178-01D5-3699-DFBF-E95A1626BFA9}"/>
                </a:ext>
              </a:extLst>
            </p:cNvPr>
            <p:cNvGrpSpPr/>
            <p:nvPr/>
          </p:nvGrpSpPr>
          <p:grpSpPr>
            <a:xfrm>
              <a:off x="6829687" y="3311297"/>
              <a:ext cx="188122" cy="955970"/>
              <a:chOff x="6613787" y="2968397"/>
              <a:chExt cx="188122" cy="955970"/>
            </a:xfrm>
          </p:grpSpPr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3AE66C60-A7AA-451E-D956-2FFD90591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787" y="3435350"/>
                <a:ext cx="18812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DABF1E25-13A0-A14D-2525-6C1F20BA5879}"/>
                  </a:ext>
                </a:extLst>
              </p:cNvPr>
              <p:cNvGrpSpPr/>
              <p:nvPr/>
            </p:nvGrpSpPr>
            <p:grpSpPr>
              <a:xfrm>
                <a:off x="6726972" y="2968397"/>
                <a:ext cx="70963" cy="955970"/>
                <a:chOff x="4507437" y="5040407"/>
                <a:chExt cx="168411" cy="318486"/>
              </a:xfrm>
            </p:grpSpPr>
            <p:cxnSp>
              <p:nvCxnSpPr>
                <p:cNvPr id="68" name="直線接點 67">
                  <a:extLst>
                    <a:ext uri="{FF2B5EF4-FFF2-40B4-BE49-F238E27FC236}">
                      <a16:creationId xmlns:a16="http://schemas.microsoft.com/office/drawing/2014/main" id="{4A5793CB-C829-4C83-7DB5-4054A502BA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9886" y="5040407"/>
                  <a:ext cx="0" cy="31848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接點 68">
                  <a:extLst>
                    <a:ext uri="{FF2B5EF4-FFF2-40B4-BE49-F238E27FC236}">
                      <a16:creationId xmlns:a16="http://schemas.microsoft.com/office/drawing/2014/main" id="{5AD6908F-56DC-919D-6314-692EC372C572}"/>
                    </a:ext>
                  </a:extLst>
                </p:cNvPr>
                <p:cNvCxnSpPr/>
                <p:nvPr/>
              </p:nvCxnSpPr>
              <p:spPr>
                <a:xfrm>
                  <a:off x="4507439" y="5042148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接點 69">
                  <a:extLst>
                    <a:ext uri="{FF2B5EF4-FFF2-40B4-BE49-F238E27FC236}">
                      <a16:creationId xmlns:a16="http://schemas.microsoft.com/office/drawing/2014/main" id="{2B339D3A-074D-7804-4F21-D03980270245}"/>
                    </a:ext>
                  </a:extLst>
                </p:cNvPr>
                <p:cNvCxnSpPr/>
                <p:nvPr/>
              </p:nvCxnSpPr>
              <p:spPr>
                <a:xfrm>
                  <a:off x="4507437" y="5357947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629B5196-B5B3-173D-77FD-18FDAB78E09F}"/>
                </a:ext>
              </a:extLst>
            </p:cNvPr>
            <p:cNvSpPr txBox="1"/>
            <p:nvPr/>
          </p:nvSpPr>
          <p:spPr>
            <a:xfrm>
              <a:off x="6953758" y="4084737"/>
              <a:ext cx="1850132" cy="30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菩提愿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化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報  障</a:t>
              </a: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FF988AC6-A863-2F9B-72CE-6078A0138E1B}"/>
                </a:ext>
              </a:extLst>
            </p:cNvPr>
            <p:cNvSpPr txBox="1"/>
            <p:nvPr/>
          </p:nvSpPr>
          <p:spPr>
            <a:xfrm>
              <a:off x="7013046" y="3679581"/>
              <a:ext cx="1801138" cy="30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行功立德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消</a:t>
              </a: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業障</a:t>
              </a: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0C3E4CFF-9E20-1CDE-6EE0-1F34CD37878C}"/>
              </a:ext>
            </a:extLst>
          </p:cNvPr>
          <p:cNvGrpSpPr>
            <a:grpSpLocks noChangeAspect="1"/>
          </p:cNvGrpSpPr>
          <p:nvPr/>
        </p:nvGrpSpPr>
        <p:grpSpPr>
          <a:xfrm>
            <a:off x="7097204" y="1048973"/>
            <a:ext cx="2125446" cy="1472855"/>
            <a:chOff x="6829686" y="1325307"/>
            <a:chExt cx="1991948" cy="1218306"/>
          </a:xfrm>
        </p:grpSpPr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73621D9B-AABB-1372-D779-CD2503382494}"/>
                </a:ext>
              </a:extLst>
            </p:cNvPr>
            <p:cNvSpPr txBox="1"/>
            <p:nvPr/>
          </p:nvSpPr>
          <p:spPr>
            <a:xfrm>
              <a:off x="6941907" y="1325307"/>
              <a:ext cx="1811248" cy="30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諸行無常</a:t>
              </a: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03453785-46AF-7778-5C58-E7A7123D6D37}"/>
                </a:ext>
              </a:extLst>
            </p:cNvPr>
            <p:cNvSpPr txBox="1"/>
            <p:nvPr/>
          </p:nvSpPr>
          <p:spPr>
            <a:xfrm>
              <a:off x="6953753" y="1784286"/>
              <a:ext cx="1850137" cy="30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諸法無我</a:t>
              </a:r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F58D31FA-A825-1D5C-BB95-C44FC8B243EE}"/>
                </a:ext>
              </a:extLst>
            </p:cNvPr>
            <p:cNvSpPr txBox="1"/>
            <p:nvPr/>
          </p:nvSpPr>
          <p:spPr>
            <a:xfrm>
              <a:off x="6971502" y="2238111"/>
              <a:ext cx="1850132" cy="30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涅槃寂靜</a:t>
              </a:r>
            </a:p>
          </p:txBody>
        </p:sp>
        <p:grpSp>
          <p:nvGrpSpPr>
            <p:cNvPr id="75" name="群組 74">
              <a:extLst>
                <a:ext uri="{FF2B5EF4-FFF2-40B4-BE49-F238E27FC236}">
                  <a16:creationId xmlns:a16="http://schemas.microsoft.com/office/drawing/2014/main" id="{91544B52-2BF3-BDA4-D661-3FD9F1B50D29}"/>
                </a:ext>
              </a:extLst>
            </p:cNvPr>
            <p:cNvGrpSpPr/>
            <p:nvPr/>
          </p:nvGrpSpPr>
          <p:grpSpPr>
            <a:xfrm>
              <a:off x="6829686" y="1489758"/>
              <a:ext cx="184145" cy="936390"/>
              <a:chOff x="6613787" y="2863333"/>
              <a:chExt cx="188122" cy="1108591"/>
            </a:xfrm>
          </p:grpSpPr>
          <p:cxnSp>
            <p:nvCxnSpPr>
              <p:cNvPr id="76" name="直線接點 75">
                <a:extLst>
                  <a:ext uri="{FF2B5EF4-FFF2-40B4-BE49-F238E27FC236}">
                    <a16:creationId xmlns:a16="http://schemas.microsoft.com/office/drawing/2014/main" id="{9677C219-F6B8-16B3-A8CC-EE8BD1DE6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787" y="3435350"/>
                <a:ext cx="18812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群組 76">
                <a:extLst>
                  <a:ext uri="{FF2B5EF4-FFF2-40B4-BE49-F238E27FC236}">
                    <a16:creationId xmlns:a16="http://schemas.microsoft.com/office/drawing/2014/main" id="{03F47B25-37F2-39E0-3576-C5A74F9E3227}"/>
                  </a:ext>
                </a:extLst>
              </p:cNvPr>
              <p:cNvGrpSpPr/>
              <p:nvPr/>
            </p:nvGrpSpPr>
            <p:grpSpPr>
              <a:xfrm>
                <a:off x="6723185" y="2863333"/>
                <a:ext cx="74749" cy="1108591"/>
                <a:chOff x="4498450" y="5005398"/>
                <a:chExt cx="177396" cy="369332"/>
              </a:xfrm>
            </p:grpSpPr>
            <p:cxnSp>
              <p:nvCxnSpPr>
                <p:cNvPr id="78" name="直線接點 77">
                  <a:extLst>
                    <a:ext uri="{FF2B5EF4-FFF2-40B4-BE49-F238E27FC236}">
                      <a16:creationId xmlns:a16="http://schemas.microsoft.com/office/drawing/2014/main" id="{0AB656DF-6F0C-2271-B1D0-F51D5B395BF2}"/>
                    </a:ext>
                  </a:extLst>
                </p:cNvPr>
                <p:cNvCxnSpPr/>
                <p:nvPr/>
              </p:nvCxnSpPr>
              <p:spPr>
                <a:xfrm>
                  <a:off x="4507439" y="5005398"/>
                  <a:ext cx="0" cy="36933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接點 78">
                  <a:extLst>
                    <a:ext uri="{FF2B5EF4-FFF2-40B4-BE49-F238E27FC236}">
                      <a16:creationId xmlns:a16="http://schemas.microsoft.com/office/drawing/2014/main" id="{F6987C9D-5FFD-03ED-6503-4BAB57CBAF5B}"/>
                    </a:ext>
                  </a:extLst>
                </p:cNvPr>
                <p:cNvCxnSpPr/>
                <p:nvPr/>
              </p:nvCxnSpPr>
              <p:spPr>
                <a:xfrm>
                  <a:off x="4498450" y="5006870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接點 79">
                  <a:extLst>
                    <a:ext uri="{FF2B5EF4-FFF2-40B4-BE49-F238E27FC236}">
                      <a16:creationId xmlns:a16="http://schemas.microsoft.com/office/drawing/2014/main" id="{879A4C11-B3CA-849B-3A28-673CFC99A27A}"/>
                    </a:ext>
                  </a:extLst>
                </p:cNvPr>
                <p:cNvCxnSpPr/>
                <p:nvPr/>
              </p:nvCxnSpPr>
              <p:spPr>
                <a:xfrm>
                  <a:off x="4507437" y="5373697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BAE06773-C70C-865D-F67F-C7483A357437}"/>
              </a:ext>
            </a:extLst>
          </p:cNvPr>
          <p:cNvGrpSpPr/>
          <p:nvPr/>
        </p:nvGrpSpPr>
        <p:grpSpPr>
          <a:xfrm>
            <a:off x="6734315" y="2646993"/>
            <a:ext cx="1921663" cy="1009954"/>
            <a:chOff x="6784105" y="2462585"/>
            <a:chExt cx="1807037" cy="1009954"/>
          </a:xfrm>
        </p:grpSpPr>
        <p:cxnSp>
          <p:nvCxnSpPr>
            <p:cNvPr id="82" name="直線箭頭接點 1206">
              <a:extLst>
                <a:ext uri="{FF2B5EF4-FFF2-40B4-BE49-F238E27FC236}">
                  <a16:creationId xmlns:a16="http://schemas.microsoft.com/office/drawing/2014/main" id="{F3F6022A-12EB-01BB-44C7-F5E3D86C35E5}"/>
                </a:ext>
              </a:extLst>
            </p:cNvPr>
            <p:cNvCxnSpPr>
              <a:cxnSpLocks/>
            </p:cNvCxnSpPr>
            <p:nvPr/>
          </p:nvCxnSpPr>
          <p:spPr>
            <a:xfrm>
              <a:off x="6784105" y="2649112"/>
              <a:ext cx="428485" cy="81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F31F964B-D0E2-C28B-6125-6DD2C9F39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7279" y="2650797"/>
              <a:ext cx="0" cy="82174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CAEDD57E-16A4-696D-88D1-6FB1FDD8989F}"/>
                </a:ext>
              </a:extLst>
            </p:cNvPr>
            <p:cNvSpPr txBox="1"/>
            <p:nvPr/>
          </p:nvSpPr>
          <p:spPr>
            <a:xfrm>
              <a:off x="7106040" y="2462585"/>
              <a:ext cx="1485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自己懺悔驗證</a:t>
              </a: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EC66F98E-AC54-55DF-F61F-A410706D9CCF}"/>
              </a:ext>
            </a:extLst>
          </p:cNvPr>
          <p:cNvGrpSpPr/>
          <p:nvPr/>
        </p:nvGrpSpPr>
        <p:grpSpPr>
          <a:xfrm>
            <a:off x="8951816" y="1521437"/>
            <a:ext cx="1519632" cy="2457302"/>
            <a:chOff x="8994741" y="1327049"/>
            <a:chExt cx="1438779" cy="2457302"/>
          </a:xfrm>
        </p:grpSpPr>
        <p:sp>
          <p:nvSpPr>
            <p:cNvPr id="86" name="文字方塊 85">
              <a:extLst>
                <a:ext uri="{FF2B5EF4-FFF2-40B4-BE49-F238E27FC236}">
                  <a16:creationId xmlns:a16="http://schemas.microsoft.com/office/drawing/2014/main" id="{9923EC72-9B17-4F41-5AD0-9FDF7CCB17F6}"/>
                </a:ext>
              </a:extLst>
            </p:cNvPr>
            <p:cNvSpPr txBox="1"/>
            <p:nvPr/>
          </p:nvSpPr>
          <p:spPr>
            <a:xfrm>
              <a:off x="9571837" y="2417094"/>
              <a:ext cx="492605" cy="2511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&lt;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182FDC38-A022-45DA-FE08-E5627252E0D3}"/>
                </a:ext>
              </a:extLst>
            </p:cNvPr>
            <p:cNvGrpSpPr/>
            <p:nvPr/>
          </p:nvGrpSpPr>
          <p:grpSpPr>
            <a:xfrm>
              <a:off x="8994741" y="1327049"/>
              <a:ext cx="1438779" cy="2457302"/>
              <a:chOff x="8994741" y="1327049"/>
              <a:chExt cx="1438779" cy="2457302"/>
            </a:xfrm>
          </p:grpSpPr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276236AB-00C0-D06A-9DE4-C7B698AD61B7}"/>
                  </a:ext>
                </a:extLst>
              </p:cNvPr>
              <p:cNvSpPr txBox="1"/>
              <p:nvPr/>
            </p:nvSpPr>
            <p:spPr>
              <a:xfrm>
                <a:off x="9239689" y="1327049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累世餘習</a:t>
                </a:r>
              </a:p>
            </p:txBody>
          </p:sp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6140731A-C5B3-A59D-0079-A9051339B8CA}"/>
                  </a:ext>
                </a:extLst>
              </p:cNvPr>
              <p:cNvSpPr txBox="1"/>
              <p:nvPr/>
            </p:nvSpPr>
            <p:spPr>
              <a:xfrm>
                <a:off x="9251275" y="3415019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迷理無明</a:t>
                </a:r>
              </a:p>
            </p:txBody>
          </p:sp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95EC60C5-84D2-A5E6-C3D5-A4652B5D1E75}"/>
                  </a:ext>
                </a:extLst>
              </p:cNvPr>
              <p:cNvSpPr txBox="1"/>
              <p:nvPr/>
            </p:nvSpPr>
            <p:spPr>
              <a:xfrm>
                <a:off x="9245424" y="3201253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迷事無明</a:t>
                </a:r>
              </a:p>
            </p:txBody>
          </p:sp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673C0130-58B2-FFBB-A7F4-C74CADFD16D1}"/>
                  </a:ext>
                </a:extLst>
              </p:cNvPr>
              <p:cNvSpPr txBox="1"/>
              <p:nvPr/>
            </p:nvSpPr>
            <p:spPr>
              <a:xfrm>
                <a:off x="9239689" y="1556807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根本無明</a:t>
                </a:r>
              </a:p>
            </p:txBody>
          </p:sp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A3E8D0F1-9A79-FB6A-B343-E5B25363BB4A}"/>
                  </a:ext>
                </a:extLst>
              </p:cNvPr>
              <p:cNvSpPr txBox="1"/>
              <p:nvPr/>
            </p:nvSpPr>
            <p:spPr>
              <a:xfrm>
                <a:off x="9224414" y="2591214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枝末無明</a:t>
                </a:r>
              </a:p>
            </p:txBody>
          </p:sp>
          <p:grpSp>
            <p:nvGrpSpPr>
              <p:cNvPr id="93" name="群組 92">
                <a:extLst>
                  <a:ext uri="{FF2B5EF4-FFF2-40B4-BE49-F238E27FC236}">
                    <a16:creationId xmlns:a16="http://schemas.microsoft.com/office/drawing/2014/main" id="{D563681B-07E7-F64B-5AA4-D015A1A2BBBD}"/>
                  </a:ext>
                </a:extLst>
              </p:cNvPr>
              <p:cNvGrpSpPr/>
              <p:nvPr/>
            </p:nvGrpSpPr>
            <p:grpSpPr>
              <a:xfrm>
                <a:off x="8994741" y="1567208"/>
                <a:ext cx="324838" cy="2137421"/>
                <a:chOff x="8648230" y="2214584"/>
                <a:chExt cx="304435" cy="1768023"/>
              </a:xfrm>
            </p:grpSpPr>
            <p:cxnSp>
              <p:nvCxnSpPr>
                <p:cNvPr id="97" name="直線接點 96">
                  <a:extLst>
                    <a:ext uri="{FF2B5EF4-FFF2-40B4-BE49-F238E27FC236}">
                      <a16:creationId xmlns:a16="http://schemas.microsoft.com/office/drawing/2014/main" id="{F2DB1D87-39FC-4CDB-60D1-87896E020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230" y="3719505"/>
                  <a:ext cx="190719" cy="119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群組 97">
                  <a:extLst>
                    <a:ext uri="{FF2B5EF4-FFF2-40B4-BE49-F238E27FC236}">
                      <a16:creationId xmlns:a16="http://schemas.microsoft.com/office/drawing/2014/main" id="{D72ACFF9-DDC1-87D3-0FFB-E81FF5EF6C40}"/>
                    </a:ext>
                  </a:extLst>
                </p:cNvPr>
                <p:cNvGrpSpPr/>
                <p:nvPr/>
              </p:nvGrpSpPr>
              <p:grpSpPr>
                <a:xfrm>
                  <a:off x="8831990" y="2214584"/>
                  <a:ext cx="120675" cy="1768023"/>
                  <a:chOff x="4496840" y="5018250"/>
                  <a:chExt cx="183100" cy="480650"/>
                </a:xfrm>
              </p:grpSpPr>
              <p:cxnSp>
                <p:nvCxnSpPr>
                  <p:cNvPr id="99" name="直線接點 98">
                    <a:extLst>
                      <a:ext uri="{FF2B5EF4-FFF2-40B4-BE49-F238E27FC236}">
                        <a16:creationId xmlns:a16="http://schemas.microsoft.com/office/drawing/2014/main" id="{EF2A77D0-0987-9C0F-9584-E5C2FD1D4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00886" y="5018250"/>
                    <a:ext cx="15582" cy="48065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接點 99">
                    <a:extLst>
                      <a:ext uri="{FF2B5EF4-FFF2-40B4-BE49-F238E27FC236}">
                        <a16:creationId xmlns:a16="http://schemas.microsoft.com/office/drawing/2014/main" id="{D2A328C0-0C8B-FE01-BED6-9D6C617A225D}"/>
                      </a:ext>
                    </a:extLst>
                  </p:cNvPr>
                  <p:cNvCxnSpPr/>
                  <p:nvPr/>
                </p:nvCxnSpPr>
                <p:spPr>
                  <a:xfrm>
                    <a:off x="4511531" y="5018250"/>
                    <a:ext cx="168409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接點 100">
                    <a:extLst>
                      <a:ext uri="{FF2B5EF4-FFF2-40B4-BE49-F238E27FC236}">
                        <a16:creationId xmlns:a16="http://schemas.microsoft.com/office/drawing/2014/main" id="{D56A9C1A-2E83-BAEA-FE99-0A38D6FD732B}"/>
                      </a:ext>
                    </a:extLst>
                  </p:cNvPr>
                  <p:cNvCxnSpPr/>
                  <p:nvPr/>
                </p:nvCxnSpPr>
                <p:spPr>
                  <a:xfrm>
                    <a:off x="4496840" y="5498900"/>
                    <a:ext cx="168412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BF1BE379-3498-EE4D-E4AF-62A388F7B2A9}"/>
                  </a:ext>
                </a:extLst>
              </p:cNvPr>
              <p:cNvSpPr txBox="1"/>
              <p:nvPr/>
            </p:nvSpPr>
            <p:spPr>
              <a:xfrm>
                <a:off x="9239689" y="2042135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見思二惑</a:t>
                </a:r>
              </a:p>
            </p:txBody>
          </p:sp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BBB5BA5D-67A0-98E2-118C-264B4936FE84}"/>
                  </a:ext>
                </a:extLst>
              </p:cNvPr>
              <p:cNvSpPr txBox="1"/>
              <p:nvPr/>
            </p:nvSpPr>
            <p:spPr>
              <a:xfrm>
                <a:off x="9237120" y="2871649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今生染習</a:t>
                </a:r>
              </a:p>
            </p:txBody>
          </p:sp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E1BC96CB-E0DA-4FBF-127A-96239D2000DC}"/>
                  </a:ext>
                </a:extLst>
              </p:cNvPr>
              <p:cNvSpPr txBox="1"/>
              <p:nvPr/>
            </p:nvSpPr>
            <p:spPr>
              <a:xfrm>
                <a:off x="9577531" y="1902749"/>
                <a:ext cx="492605" cy="25115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&gt;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7FDFC4AF-7B46-AD88-D3CE-CDA4E3A3F7B1}"/>
              </a:ext>
            </a:extLst>
          </p:cNvPr>
          <p:cNvGrpSpPr>
            <a:grpSpLocks noChangeAspect="1"/>
          </p:cNvGrpSpPr>
          <p:nvPr/>
        </p:nvGrpSpPr>
        <p:grpSpPr>
          <a:xfrm>
            <a:off x="2356127" y="803251"/>
            <a:ext cx="615553" cy="1576569"/>
            <a:chOff x="2301801" y="1389842"/>
            <a:chExt cx="576890" cy="1304097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F6563D1A-F9CE-2747-D957-F5EF54C972A8}"/>
                </a:ext>
              </a:extLst>
            </p:cNvPr>
            <p:cNvSpPr/>
            <p:nvPr/>
          </p:nvSpPr>
          <p:spPr>
            <a:xfrm>
              <a:off x="2382236" y="1413984"/>
              <a:ext cx="471487" cy="122699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endParaRPr>
            </a:p>
          </p:txBody>
        </p:sp>
        <p:sp>
          <p:nvSpPr>
            <p:cNvPr id="104" name="文字方塊 103">
              <a:extLst>
                <a:ext uri="{FF2B5EF4-FFF2-40B4-BE49-F238E27FC236}">
                  <a16:creationId xmlns:a16="http://schemas.microsoft.com/office/drawing/2014/main" id="{D375C261-8CEA-7332-EBAD-90679BFFBF1E}"/>
                </a:ext>
              </a:extLst>
            </p:cNvPr>
            <p:cNvSpPr txBox="1"/>
            <p:nvPr/>
          </p:nvSpPr>
          <p:spPr>
            <a:xfrm>
              <a:off x="2301801" y="1389842"/>
              <a:ext cx="576890" cy="13040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行入</a:t>
              </a: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修福</a:t>
              </a:r>
              <a:endPara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3BC1D2FE-F40E-AA63-AE8A-1007CD4755E0}"/>
              </a:ext>
            </a:extLst>
          </p:cNvPr>
          <p:cNvGrpSpPr>
            <a:grpSpLocks noChangeAspect="1"/>
          </p:cNvGrpSpPr>
          <p:nvPr/>
        </p:nvGrpSpPr>
        <p:grpSpPr>
          <a:xfrm>
            <a:off x="2345124" y="4295186"/>
            <a:ext cx="615553" cy="1526807"/>
            <a:chOff x="2303396" y="4278280"/>
            <a:chExt cx="576891" cy="1262934"/>
          </a:xfrm>
        </p:grpSpPr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4506EC60-2935-22E7-EDA7-F4C96207DBB7}"/>
                </a:ext>
              </a:extLst>
            </p:cNvPr>
            <p:cNvSpPr/>
            <p:nvPr/>
          </p:nvSpPr>
          <p:spPr>
            <a:xfrm>
              <a:off x="2381435" y="4296777"/>
              <a:ext cx="471487" cy="122699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endParaRPr>
            </a:p>
          </p:txBody>
        </p:sp>
        <p:sp>
          <p:nvSpPr>
            <p:cNvPr id="107" name="文字方塊 106">
              <a:extLst>
                <a:ext uri="{FF2B5EF4-FFF2-40B4-BE49-F238E27FC236}">
                  <a16:creationId xmlns:a16="http://schemas.microsoft.com/office/drawing/2014/main" id="{AE13D69F-3451-EF62-83CE-892796BFDAD2}"/>
                </a:ext>
              </a:extLst>
            </p:cNvPr>
            <p:cNvSpPr txBox="1"/>
            <p:nvPr/>
          </p:nvSpPr>
          <p:spPr>
            <a:xfrm>
              <a:off x="2303396" y="4278280"/>
              <a:ext cx="576891" cy="12629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33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理入</a:t>
              </a: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修慧</a:t>
              </a:r>
              <a:endPara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08" name="群組 107">
            <a:extLst>
              <a:ext uri="{FF2B5EF4-FFF2-40B4-BE49-F238E27FC236}">
                <a16:creationId xmlns:a16="http://schemas.microsoft.com/office/drawing/2014/main" id="{3D3B7CDC-EEE6-C612-B0B4-995993BF6EC3}"/>
              </a:ext>
            </a:extLst>
          </p:cNvPr>
          <p:cNvGrpSpPr>
            <a:grpSpLocks noChangeAspect="1"/>
          </p:cNvGrpSpPr>
          <p:nvPr/>
        </p:nvGrpSpPr>
        <p:grpSpPr>
          <a:xfrm>
            <a:off x="1494131" y="2367459"/>
            <a:ext cx="615553" cy="1599777"/>
            <a:chOff x="1529885" y="2697040"/>
            <a:chExt cx="576890" cy="1323293"/>
          </a:xfrm>
        </p:grpSpPr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1779386A-2425-CACD-383E-D038BC2DF718}"/>
                </a:ext>
              </a:extLst>
            </p:cNvPr>
            <p:cNvSpPr/>
            <p:nvPr/>
          </p:nvSpPr>
          <p:spPr>
            <a:xfrm>
              <a:off x="1547504" y="2697040"/>
              <a:ext cx="471487" cy="132329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endParaRPr>
            </a:p>
          </p:txBody>
        </p:sp>
        <p:sp>
          <p:nvSpPr>
            <p:cNvPr id="110" name="文字方塊 109">
              <a:extLst>
                <a:ext uri="{FF2B5EF4-FFF2-40B4-BE49-F238E27FC236}">
                  <a16:creationId xmlns:a16="http://schemas.microsoft.com/office/drawing/2014/main" id="{F2AA3722-5537-4B0E-8D7C-168598109A50}"/>
                </a:ext>
              </a:extLst>
            </p:cNvPr>
            <p:cNvSpPr txBox="1"/>
            <p:nvPr/>
          </p:nvSpPr>
          <p:spPr>
            <a:xfrm>
              <a:off x="1529885" y="3056818"/>
              <a:ext cx="576890" cy="80830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啟 信</a:t>
              </a:r>
            </a:p>
          </p:txBody>
        </p:sp>
      </p:grpSp>
      <p:grpSp>
        <p:nvGrpSpPr>
          <p:cNvPr id="111" name="群組 110">
            <a:extLst>
              <a:ext uri="{FF2B5EF4-FFF2-40B4-BE49-F238E27FC236}">
                <a16:creationId xmlns:a16="http://schemas.microsoft.com/office/drawing/2014/main" id="{CA97A3D1-5B9C-61B1-F107-E75A57CC6331}"/>
              </a:ext>
            </a:extLst>
          </p:cNvPr>
          <p:cNvGrpSpPr>
            <a:grpSpLocks noChangeAspect="1"/>
          </p:cNvGrpSpPr>
          <p:nvPr/>
        </p:nvGrpSpPr>
        <p:grpSpPr>
          <a:xfrm>
            <a:off x="1513153" y="4067922"/>
            <a:ext cx="492443" cy="2422782"/>
            <a:chOff x="1554889" y="4051343"/>
            <a:chExt cx="461513" cy="2004060"/>
          </a:xfrm>
        </p:grpSpPr>
        <p:sp>
          <p:nvSpPr>
            <p:cNvPr id="112" name="向右箭號 111">
              <a:extLst>
                <a:ext uri="{FF2B5EF4-FFF2-40B4-BE49-F238E27FC236}">
                  <a16:creationId xmlns:a16="http://schemas.microsoft.com/office/drawing/2014/main" id="{110CCCEB-6F47-B972-7424-5DAFEC8A490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737680" y="4060270"/>
              <a:ext cx="126024" cy="1081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3" name="文字方塊 112">
              <a:extLst>
                <a:ext uri="{FF2B5EF4-FFF2-40B4-BE49-F238E27FC236}">
                  <a16:creationId xmlns:a16="http://schemas.microsoft.com/office/drawing/2014/main" id="{36A58686-BDD5-5C10-B8E8-C3B09D21D9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54889" y="4200166"/>
              <a:ext cx="461513" cy="18552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各種因緣入道場</a:t>
              </a:r>
            </a:p>
          </p:txBody>
        </p:sp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8E6DE3DE-6ABC-8E96-B457-8CB6666D938E}"/>
              </a:ext>
            </a:extLst>
          </p:cNvPr>
          <p:cNvGrpSpPr/>
          <p:nvPr/>
        </p:nvGrpSpPr>
        <p:grpSpPr>
          <a:xfrm>
            <a:off x="8968496" y="4131143"/>
            <a:ext cx="1431250" cy="816234"/>
            <a:chOff x="8968496" y="4131143"/>
            <a:chExt cx="1431250" cy="816234"/>
          </a:xfrm>
        </p:grpSpPr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F24922DF-0A13-2F27-3B38-527AFEC014BC}"/>
                </a:ext>
              </a:extLst>
            </p:cNvPr>
            <p:cNvGrpSpPr/>
            <p:nvPr/>
          </p:nvGrpSpPr>
          <p:grpSpPr>
            <a:xfrm>
              <a:off x="9216265" y="4131143"/>
              <a:ext cx="1183481" cy="816234"/>
              <a:chOff x="9216265" y="4131143"/>
              <a:chExt cx="1183481" cy="816234"/>
            </a:xfrm>
          </p:grpSpPr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A8784AFE-8AB6-9768-8254-A802236630B7}"/>
                  </a:ext>
                </a:extLst>
              </p:cNvPr>
              <p:cNvSpPr txBox="1"/>
              <p:nvPr/>
            </p:nvSpPr>
            <p:spPr>
              <a:xfrm>
                <a:off x="9216265" y="4578045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重報輕受</a:t>
                </a:r>
              </a:p>
            </p:txBody>
          </p:sp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61AB3A21-4158-2DC5-853E-212DB0077E65}"/>
                  </a:ext>
                </a:extLst>
              </p:cNvPr>
              <p:cNvSpPr txBox="1"/>
              <p:nvPr/>
            </p:nvSpPr>
            <p:spPr>
              <a:xfrm>
                <a:off x="9217501" y="4131143"/>
                <a:ext cx="1182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承    擔</a:t>
                </a:r>
              </a:p>
            </p:txBody>
          </p:sp>
        </p:grp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CED8E494-955F-9CE6-1C3A-3AE9F2303D1F}"/>
                </a:ext>
              </a:extLst>
            </p:cNvPr>
            <p:cNvGrpSpPr/>
            <p:nvPr/>
          </p:nvGrpSpPr>
          <p:grpSpPr>
            <a:xfrm>
              <a:off x="8968496" y="4295185"/>
              <a:ext cx="318172" cy="483368"/>
              <a:chOff x="8646251" y="4122327"/>
              <a:chExt cx="298188" cy="399830"/>
            </a:xfrm>
          </p:grpSpPr>
          <p:grpSp>
            <p:nvGrpSpPr>
              <p:cNvPr id="117" name="群組 116">
                <a:extLst>
                  <a:ext uri="{FF2B5EF4-FFF2-40B4-BE49-F238E27FC236}">
                    <a16:creationId xmlns:a16="http://schemas.microsoft.com/office/drawing/2014/main" id="{1EB47510-77FF-8EEA-157B-825AD67DEA4E}"/>
                  </a:ext>
                </a:extLst>
              </p:cNvPr>
              <p:cNvGrpSpPr/>
              <p:nvPr/>
            </p:nvGrpSpPr>
            <p:grpSpPr>
              <a:xfrm>
                <a:off x="8829889" y="4122327"/>
                <a:ext cx="114550" cy="399830"/>
                <a:chOff x="4502049" y="5071054"/>
                <a:chExt cx="173798" cy="217289"/>
              </a:xfrm>
            </p:grpSpPr>
            <p:cxnSp>
              <p:nvCxnSpPr>
                <p:cNvPr id="119" name="直線接點 118">
                  <a:extLst>
                    <a:ext uri="{FF2B5EF4-FFF2-40B4-BE49-F238E27FC236}">
                      <a16:creationId xmlns:a16="http://schemas.microsoft.com/office/drawing/2014/main" id="{72E93986-DBE3-A72B-03C2-9046706A8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7437" y="5071054"/>
                  <a:ext cx="0" cy="21728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接點 119">
                  <a:extLst>
                    <a:ext uri="{FF2B5EF4-FFF2-40B4-BE49-F238E27FC236}">
                      <a16:creationId xmlns:a16="http://schemas.microsoft.com/office/drawing/2014/main" id="{8D1E5FCB-2A1D-8F34-3EFA-90122599EBEF}"/>
                    </a:ext>
                  </a:extLst>
                </p:cNvPr>
                <p:cNvCxnSpPr/>
                <p:nvPr/>
              </p:nvCxnSpPr>
              <p:spPr>
                <a:xfrm>
                  <a:off x="4502049" y="5072216"/>
                  <a:ext cx="16841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接點 120">
                  <a:extLst>
                    <a:ext uri="{FF2B5EF4-FFF2-40B4-BE49-F238E27FC236}">
                      <a16:creationId xmlns:a16="http://schemas.microsoft.com/office/drawing/2014/main" id="{5E5366D9-281C-462D-85E9-C586345AE882}"/>
                    </a:ext>
                  </a:extLst>
                </p:cNvPr>
                <p:cNvCxnSpPr/>
                <p:nvPr/>
              </p:nvCxnSpPr>
              <p:spPr>
                <a:xfrm>
                  <a:off x="4507437" y="5288058"/>
                  <a:ext cx="16841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直線接點 117">
                <a:extLst>
                  <a:ext uri="{FF2B5EF4-FFF2-40B4-BE49-F238E27FC236}">
                    <a16:creationId xmlns:a16="http://schemas.microsoft.com/office/drawing/2014/main" id="{B657566A-41C0-A242-44DF-11510589A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251" y="4291014"/>
                <a:ext cx="190719" cy="11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02ABA72C-F5F0-017B-91FA-2E5AAF9B7D2F}"/>
              </a:ext>
            </a:extLst>
          </p:cNvPr>
          <p:cNvGrpSpPr>
            <a:grpSpLocks noChangeAspect="1"/>
          </p:cNvGrpSpPr>
          <p:nvPr/>
        </p:nvGrpSpPr>
        <p:grpSpPr>
          <a:xfrm>
            <a:off x="4805772" y="5576710"/>
            <a:ext cx="1660307" cy="400110"/>
            <a:chOff x="4607539" y="5337687"/>
            <a:chExt cx="1566304" cy="330960"/>
          </a:xfrm>
        </p:grpSpPr>
        <p:sp>
          <p:nvSpPr>
            <p:cNvPr id="125" name="文字方塊 124">
              <a:extLst>
                <a:ext uri="{FF2B5EF4-FFF2-40B4-BE49-F238E27FC236}">
                  <a16:creationId xmlns:a16="http://schemas.microsoft.com/office/drawing/2014/main" id="{67AF64DB-4A33-AE98-D50F-0920C25AA895}"/>
                </a:ext>
              </a:extLst>
            </p:cNvPr>
            <p:cNvSpPr txBox="1"/>
            <p:nvPr/>
          </p:nvSpPr>
          <p:spPr>
            <a:xfrm>
              <a:off x="4784459" y="5337687"/>
              <a:ext cx="1389384" cy="33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發心不真實</a:t>
              </a:r>
            </a:p>
          </p:txBody>
        </p:sp>
        <p:sp>
          <p:nvSpPr>
            <p:cNvPr id="126" name="向右箭號 125">
              <a:extLst>
                <a:ext uri="{FF2B5EF4-FFF2-40B4-BE49-F238E27FC236}">
                  <a16:creationId xmlns:a16="http://schemas.microsoft.com/office/drawing/2014/main" id="{1D7300DE-86A9-E87C-C000-06FED8F8B227}"/>
                </a:ext>
              </a:extLst>
            </p:cNvPr>
            <p:cNvSpPr/>
            <p:nvPr/>
          </p:nvSpPr>
          <p:spPr>
            <a:xfrm>
              <a:off x="4607539" y="5411485"/>
              <a:ext cx="233363" cy="198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E23E11BC-0484-EC25-0951-64F5D532D2D7}"/>
              </a:ext>
            </a:extLst>
          </p:cNvPr>
          <p:cNvGrpSpPr/>
          <p:nvPr/>
        </p:nvGrpSpPr>
        <p:grpSpPr>
          <a:xfrm>
            <a:off x="4487284" y="382679"/>
            <a:ext cx="2154436" cy="1504503"/>
            <a:chOff x="4419563" y="401588"/>
            <a:chExt cx="1983497" cy="1504503"/>
          </a:xfrm>
        </p:grpSpPr>
        <p:grpSp>
          <p:nvGrpSpPr>
            <p:cNvPr id="128" name="群組 127">
              <a:extLst>
                <a:ext uri="{FF2B5EF4-FFF2-40B4-BE49-F238E27FC236}">
                  <a16:creationId xmlns:a16="http://schemas.microsoft.com/office/drawing/2014/main" id="{1DFE9CFB-BA2F-AE43-C208-86474E28E0E8}"/>
                </a:ext>
              </a:extLst>
            </p:cNvPr>
            <p:cNvGrpSpPr/>
            <p:nvPr/>
          </p:nvGrpSpPr>
          <p:grpSpPr>
            <a:xfrm>
              <a:off x="4419563" y="401588"/>
              <a:ext cx="1983497" cy="1504503"/>
              <a:chOff x="4263128" y="2364078"/>
              <a:chExt cx="1858916" cy="1244483"/>
            </a:xfrm>
          </p:grpSpPr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D4C2059E-2B4C-9642-31C6-70E5A2CBCC31}"/>
                  </a:ext>
                </a:extLst>
              </p:cNvPr>
              <p:cNvSpPr txBox="1"/>
              <p:nvPr/>
            </p:nvSpPr>
            <p:spPr>
              <a:xfrm>
                <a:off x="4263128" y="2364078"/>
                <a:ext cx="1858916" cy="10978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AR KaiB5 Medium" panose="03000600000000000000" pitchFamily="66" charset="-120"/>
                    <a:ea typeface="AR KaiB5 Medium" panose="03000600000000000000" pitchFamily="66" charset="-120"/>
                    <a:cs typeface="+mn-cs"/>
                  </a:rPr>
                  <a:t>　</a:t>
                </a: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迴有向無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迴俗向真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迴事向理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迴小向大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迴因向果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迴果向因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迴向功德</a:t>
                </a:r>
                <a:endPara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　　</a:t>
                </a:r>
                <a:endPara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grpSp>
            <p:nvGrpSpPr>
              <p:cNvPr id="131" name="群組 130">
                <a:extLst>
                  <a:ext uri="{FF2B5EF4-FFF2-40B4-BE49-F238E27FC236}">
                    <a16:creationId xmlns:a16="http://schemas.microsoft.com/office/drawing/2014/main" id="{D1CCFE26-895F-E8F8-25E9-A734DDD602FB}"/>
                  </a:ext>
                </a:extLst>
              </p:cNvPr>
              <p:cNvGrpSpPr/>
              <p:nvPr/>
            </p:nvGrpSpPr>
            <p:grpSpPr>
              <a:xfrm>
                <a:off x="5094936" y="3483065"/>
                <a:ext cx="455022" cy="125496"/>
                <a:chOff x="5094936" y="3483065"/>
                <a:chExt cx="455022" cy="125496"/>
              </a:xfrm>
            </p:grpSpPr>
            <p:cxnSp>
              <p:nvCxnSpPr>
                <p:cNvPr id="132" name="直線接點 131">
                  <a:extLst>
                    <a:ext uri="{FF2B5EF4-FFF2-40B4-BE49-F238E27FC236}">
                      <a16:creationId xmlns:a16="http://schemas.microsoft.com/office/drawing/2014/main" id="{96F6AEF9-B4D6-16D1-C6DB-54306241D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94936" y="3484939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接點 132">
                  <a:extLst>
                    <a:ext uri="{FF2B5EF4-FFF2-40B4-BE49-F238E27FC236}">
                      <a16:creationId xmlns:a16="http://schemas.microsoft.com/office/drawing/2014/main" id="{608D9B01-E1F5-2A8A-1EF8-1E29EBFE6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33260" y="3484506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接點 133">
                  <a:extLst>
                    <a:ext uri="{FF2B5EF4-FFF2-40B4-BE49-F238E27FC236}">
                      <a16:creationId xmlns:a16="http://schemas.microsoft.com/office/drawing/2014/main" id="{ABCAE58D-6E20-9DD2-CE5B-FE0276635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49958" y="3483065"/>
                  <a:ext cx="0" cy="12362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9" name="直線接點 128">
              <a:extLst>
                <a:ext uri="{FF2B5EF4-FFF2-40B4-BE49-F238E27FC236}">
                  <a16:creationId xmlns:a16="http://schemas.microsoft.com/office/drawing/2014/main" id="{8964AA12-5EAB-88CB-BBA3-2FF7F707E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8976" y="1756635"/>
              <a:ext cx="0" cy="1494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群組 134">
            <a:extLst>
              <a:ext uri="{FF2B5EF4-FFF2-40B4-BE49-F238E27FC236}">
                <a16:creationId xmlns:a16="http://schemas.microsoft.com/office/drawing/2014/main" id="{5B14957F-58B5-E9A5-A71A-875FEDCC4EA9}"/>
              </a:ext>
            </a:extLst>
          </p:cNvPr>
          <p:cNvGrpSpPr/>
          <p:nvPr/>
        </p:nvGrpSpPr>
        <p:grpSpPr>
          <a:xfrm>
            <a:off x="10241337" y="1628128"/>
            <a:ext cx="1881955" cy="3245149"/>
            <a:chOff x="10248026" y="1542749"/>
            <a:chExt cx="1664024" cy="3245149"/>
          </a:xfrm>
        </p:grpSpPr>
        <p:grpSp>
          <p:nvGrpSpPr>
            <p:cNvPr id="136" name="群組 135">
              <a:extLst>
                <a:ext uri="{FF2B5EF4-FFF2-40B4-BE49-F238E27FC236}">
                  <a16:creationId xmlns:a16="http://schemas.microsoft.com/office/drawing/2014/main" id="{0DD8E3CE-7F39-7625-1DC2-C883F2694B87}"/>
                </a:ext>
              </a:extLst>
            </p:cNvPr>
            <p:cNvGrpSpPr/>
            <p:nvPr/>
          </p:nvGrpSpPr>
          <p:grpSpPr>
            <a:xfrm rot="10800000">
              <a:off x="10248026" y="1542749"/>
              <a:ext cx="240412" cy="3245149"/>
              <a:chOff x="8732833" y="1298343"/>
              <a:chExt cx="225312" cy="2684307"/>
            </a:xfrm>
          </p:grpSpPr>
          <p:cxnSp>
            <p:nvCxnSpPr>
              <p:cNvPr id="138" name="直線接點 137">
                <a:extLst>
                  <a:ext uri="{FF2B5EF4-FFF2-40B4-BE49-F238E27FC236}">
                    <a16:creationId xmlns:a16="http://schemas.microsoft.com/office/drawing/2014/main" id="{65ED024F-1541-095C-1DC4-8CE5E6B1BBF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8732833" y="2628156"/>
                <a:ext cx="10611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" name="群組 138">
                <a:extLst>
                  <a:ext uri="{FF2B5EF4-FFF2-40B4-BE49-F238E27FC236}">
                    <a16:creationId xmlns:a16="http://schemas.microsoft.com/office/drawing/2014/main" id="{A52E2659-256F-BACB-56B6-4E22F0992F49}"/>
                  </a:ext>
                </a:extLst>
              </p:cNvPr>
              <p:cNvGrpSpPr/>
              <p:nvPr/>
            </p:nvGrpSpPr>
            <p:grpSpPr>
              <a:xfrm>
                <a:off x="8834640" y="1298343"/>
                <a:ext cx="123505" cy="2684307"/>
                <a:chOff x="4500886" y="4769153"/>
                <a:chExt cx="187395" cy="729747"/>
              </a:xfrm>
            </p:grpSpPr>
            <p:cxnSp>
              <p:nvCxnSpPr>
                <p:cNvPr id="140" name="直線接點 139">
                  <a:extLst>
                    <a:ext uri="{FF2B5EF4-FFF2-40B4-BE49-F238E27FC236}">
                      <a16:creationId xmlns:a16="http://schemas.microsoft.com/office/drawing/2014/main" id="{55CA087F-327E-3DB8-4708-6AB7B12BD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4500886" y="4769153"/>
                  <a:ext cx="23615" cy="7297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接點 140">
                  <a:extLst>
                    <a:ext uri="{FF2B5EF4-FFF2-40B4-BE49-F238E27FC236}">
                      <a16:creationId xmlns:a16="http://schemas.microsoft.com/office/drawing/2014/main" id="{0CDD8D93-EC46-55AD-04BC-B0CBE2649E27}"/>
                    </a:ext>
                  </a:extLst>
                </p:cNvPr>
                <p:cNvCxnSpPr/>
                <p:nvPr/>
              </p:nvCxnSpPr>
              <p:spPr>
                <a:xfrm>
                  <a:off x="4519872" y="4770188"/>
                  <a:ext cx="16840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接點 141">
                  <a:extLst>
                    <a:ext uri="{FF2B5EF4-FFF2-40B4-BE49-F238E27FC236}">
                      <a16:creationId xmlns:a16="http://schemas.microsoft.com/office/drawing/2014/main" id="{A6A09BC7-1A43-85BF-FD01-005F79A653FA}"/>
                    </a:ext>
                  </a:extLst>
                </p:cNvPr>
                <p:cNvCxnSpPr/>
                <p:nvPr/>
              </p:nvCxnSpPr>
              <p:spPr>
                <a:xfrm>
                  <a:off x="4507437" y="5497932"/>
                  <a:ext cx="16841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71D7E220-FB07-3855-7A26-D45B1FDE1061}"/>
                </a:ext>
              </a:extLst>
            </p:cNvPr>
            <p:cNvSpPr txBox="1"/>
            <p:nvPr/>
          </p:nvSpPr>
          <p:spPr>
            <a:xfrm>
              <a:off x="10379166" y="2928319"/>
              <a:ext cx="1532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復本性清淨</a:t>
              </a: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（至虛至柔）</a:t>
              </a:r>
            </a:p>
          </p:txBody>
        </p:sp>
      </p:grp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A0C05FFC-27CB-BC4D-DCA2-FF221C5306EE}"/>
              </a:ext>
            </a:extLst>
          </p:cNvPr>
          <p:cNvSpPr txBox="1"/>
          <p:nvPr/>
        </p:nvSpPr>
        <p:spPr>
          <a:xfrm>
            <a:off x="6620933" y="4639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4" name="群組 143">
            <a:extLst>
              <a:ext uri="{FF2B5EF4-FFF2-40B4-BE49-F238E27FC236}">
                <a16:creationId xmlns:a16="http://schemas.microsoft.com/office/drawing/2014/main" id="{6114AEDA-8A68-E919-C380-CD0A6876BFEC}"/>
              </a:ext>
            </a:extLst>
          </p:cNvPr>
          <p:cNvGrpSpPr/>
          <p:nvPr/>
        </p:nvGrpSpPr>
        <p:grpSpPr>
          <a:xfrm>
            <a:off x="4779282" y="2289775"/>
            <a:ext cx="1624238" cy="2623097"/>
            <a:chOff x="4778401" y="2261706"/>
            <a:chExt cx="1624238" cy="2623097"/>
          </a:xfrm>
        </p:grpSpPr>
        <p:sp>
          <p:nvSpPr>
            <p:cNvPr id="145" name="文字方塊 144">
              <a:extLst>
                <a:ext uri="{FF2B5EF4-FFF2-40B4-BE49-F238E27FC236}">
                  <a16:creationId xmlns:a16="http://schemas.microsoft.com/office/drawing/2014/main" id="{F1CFE4C2-A115-E402-40B0-93D682DCE0C6}"/>
                </a:ext>
              </a:extLst>
            </p:cNvPr>
            <p:cNvSpPr txBox="1"/>
            <p:nvPr/>
          </p:nvSpPr>
          <p:spPr>
            <a:xfrm>
              <a:off x="5089633" y="3734323"/>
              <a:ext cx="1313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發心入道</a:t>
              </a:r>
            </a:p>
          </p:txBody>
        </p:sp>
        <p:grpSp>
          <p:nvGrpSpPr>
            <p:cNvPr id="146" name="群組 145">
              <a:extLst>
                <a:ext uri="{FF2B5EF4-FFF2-40B4-BE49-F238E27FC236}">
                  <a16:creationId xmlns:a16="http://schemas.microsoft.com/office/drawing/2014/main" id="{2A3D1765-5945-5285-1EE2-3F0FF28577F2}"/>
                </a:ext>
              </a:extLst>
            </p:cNvPr>
            <p:cNvGrpSpPr/>
            <p:nvPr/>
          </p:nvGrpSpPr>
          <p:grpSpPr>
            <a:xfrm>
              <a:off x="4778401" y="2261706"/>
              <a:ext cx="396807" cy="2623097"/>
              <a:chOff x="4778401" y="2261706"/>
              <a:chExt cx="396807" cy="2623097"/>
            </a:xfrm>
          </p:grpSpPr>
          <p:cxnSp>
            <p:nvCxnSpPr>
              <p:cNvPr id="147" name="直線接點 146">
                <a:extLst>
                  <a:ext uri="{FF2B5EF4-FFF2-40B4-BE49-F238E27FC236}">
                    <a16:creationId xmlns:a16="http://schemas.microsoft.com/office/drawing/2014/main" id="{15F72AFE-4F76-AF63-8FE3-55CB6994E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478" y="3909322"/>
                <a:ext cx="20073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肘形接點 147">
                <a:extLst>
                  <a:ext uri="{FF2B5EF4-FFF2-40B4-BE49-F238E27FC236}">
                    <a16:creationId xmlns:a16="http://schemas.microsoft.com/office/drawing/2014/main" id="{C6D2E170-7180-1CAE-5520-C1EC9DF7CE82}"/>
                  </a:ext>
                </a:extLst>
              </p:cNvPr>
              <p:cNvCxnSpPr>
                <a:cxnSpLocks/>
                <a:stCxn id="39" idx="3"/>
                <a:endCxn id="41" idx="3"/>
              </p:cNvCxnSpPr>
              <p:nvPr/>
            </p:nvCxnSpPr>
            <p:spPr>
              <a:xfrm flipH="1">
                <a:off x="4778401" y="2261706"/>
                <a:ext cx="3894" cy="2623097"/>
              </a:xfrm>
              <a:prstGeom prst="bentConnector3">
                <a:avLst>
                  <a:gd name="adj1" fmla="val -50008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BF7FB755-F7CB-681B-E9EF-C5A2321E657D}"/>
              </a:ext>
            </a:extLst>
          </p:cNvPr>
          <p:cNvGrpSpPr/>
          <p:nvPr/>
        </p:nvGrpSpPr>
        <p:grpSpPr>
          <a:xfrm>
            <a:off x="2926712" y="4884802"/>
            <a:ext cx="632180" cy="913761"/>
            <a:chOff x="2926712" y="4884802"/>
            <a:chExt cx="632180" cy="913761"/>
          </a:xfrm>
        </p:grpSpPr>
        <p:cxnSp>
          <p:nvCxnSpPr>
            <p:cNvPr id="150" name="直線接點 149">
              <a:extLst>
                <a:ext uri="{FF2B5EF4-FFF2-40B4-BE49-F238E27FC236}">
                  <a16:creationId xmlns:a16="http://schemas.microsoft.com/office/drawing/2014/main" id="{C0760A92-6E67-E3DC-8C65-9E0F076560A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2" y="5097520"/>
              <a:ext cx="307601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肘形接點 150">
              <a:extLst>
                <a:ext uri="{FF2B5EF4-FFF2-40B4-BE49-F238E27FC236}">
                  <a16:creationId xmlns:a16="http://schemas.microsoft.com/office/drawing/2014/main" id="{421B559C-36F0-B2C6-3684-D371F4A7BA69}"/>
                </a:ext>
              </a:extLst>
            </p:cNvPr>
            <p:cNvCxnSpPr>
              <a:cxnSpLocks/>
              <a:stCxn id="41" idx="1"/>
              <a:endCxn id="42" idx="1"/>
            </p:cNvCxnSpPr>
            <p:nvPr/>
          </p:nvCxnSpPr>
          <p:spPr>
            <a:xfrm rot="10800000" flipV="1">
              <a:off x="3552046" y="4884802"/>
              <a:ext cx="6846" cy="913761"/>
            </a:xfrm>
            <a:prstGeom prst="bentConnector3">
              <a:avLst>
                <a:gd name="adj1" fmla="val 4737745"/>
              </a:avLst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26E3F923-9367-1644-04B1-C5317F51D029}"/>
              </a:ext>
            </a:extLst>
          </p:cNvPr>
          <p:cNvGrpSpPr/>
          <p:nvPr/>
        </p:nvGrpSpPr>
        <p:grpSpPr>
          <a:xfrm>
            <a:off x="2945035" y="515292"/>
            <a:ext cx="610712" cy="1746413"/>
            <a:chOff x="2945035" y="515292"/>
            <a:chExt cx="610712" cy="1746413"/>
          </a:xfrm>
        </p:grpSpPr>
        <p:cxnSp>
          <p:nvCxnSpPr>
            <p:cNvPr id="153" name="直線接點 152">
              <a:extLst>
                <a:ext uri="{FF2B5EF4-FFF2-40B4-BE49-F238E27FC236}">
                  <a16:creationId xmlns:a16="http://schemas.microsoft.com/office/drawing/2014/main" id="{563E815D-3202-FD98-93E3-588FF7B152D4}"/>
                </a:ext>
              </a:extLst>
            </p:cNvPr>
            <p:cNvCxnSpPr>
              <a:cxnSpLocks/>
            </p:cNvCxnSpPr>
            <p:nvPr/>
          </p:nvCxnSpPr>
          <p:spPr>
            <a:xfrm>
              <a:off x="2945035" y="1616710"/>
              <a:ext cx="307601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肘形接點 153">
              <a:extLst>
                <a:ext uri="{FF2B5EF4-FFF2-40B4-BE49-F238E27FC236}">
                  <a16:creationId xmlns:a16="http://schemas.microsoft.com/office/drawing/2014/main" id="{FF356D2A-0E03-8989-95BB-9667FFEE6AAF}"/>
                </a:ext>
              </a:extLst>
            </p:cNvPr>
            <p:cNvCxnSpPr>
              <a:cxnSpLocks/>
              <a:stCxn id="37" idx="1"/>
              <a:endCxn id="39" idx="1"/>
            </p:cNvCxnSpPr>
            <p:nvPr/>
          </p:nvCxnSpPr>
          <p:spPr>
            <a:xfrm rot="10800000" flipV="1">
              <a:off x="3554985" y="515292"/>
              <a:ext cx="762" cy="1746413"/>
            </a:xfrm>
            <a:prstGeom prst="bentConnector3">
              <a:avLst>
                <a:gd name="adj1" fmla="val 40100000"/>
              </a:avLst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群組 154">
            <a:extLst>
              <a:ext uri="{FF2B5EF4-FFF2-40B4-BE49-F238E27FC236}">
                <a16:creationId xmlns:a16="http://schemas.microsoft.com/office/drawing/2014/main" id="{43CCCBB1-865F-B4F3-B14B-4AE97D63F8F0}"/>
              </a:ext>
            </a:extLst>
          </p:cNvPr>
          <p:cNvGrpSpPr/>
          <p:nvPr/>
        </p:nvGrpSpPr>
        <p:grpSpPr>
          <a:xfrm>
            <a:off x="2006144" y="1647343"/>
            <a:ext cx="348540" cy="3440595"/>
            <a:chOff x="2081152" y="1667328"/>
            <a:chExt cx="348540" cy="3440595"/>
          </a:xfrm>
        </p:grpSpPr>
        <p:cxnSp>
          <p:nvCxnSpPr>
            <p:cNvPr id="156" name="直線接點 155">
              <a:extLst>
                <a:ext uri="{FF2B5EF4-FFF2-40B4-BE49-F238E27FC236}">
                  <a16:creationId xmlns:a16="http://schemas.microsoft.com/office/drawing/2014/main" id="{CD3F434D-E9CE-9884-F8D8-D4A14BCA34E5}"/>
                </a:ext>
              </a:extLst>
            </p:cNvPr>
            <p:cNvCxnSpPr>
              <a:cxnSpLocks/>
            </p:cNvCxnSpPr>
            <p:nvPr/>
          </p:nvCxnSpPr>
          <p:spPr>
            <a:xfrm>
              <a:off x="2081152" y="3240981"/>
              <a:ext cx="141348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肘形接點 156">
              <a:extLst>
                <a:ext uri="{FF2B5EF4-FFF2-40B4-BE49-F238E27FC236}">
                  <a16:creationId xmlns:a16="http://schemas.microsoft.com/office/drawing/2014/main" id="{DCE22086-D502-2BF2-E809-DB91D785391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19380" y="1667328"/>
              <a:ext cx="10312" cy="3440595"/>
            </a:xfrm>
            <a:prstGeom prst="bentConnector3">
              <a:avLst>
                <a:gd name="adj1" fmla="val 2008941"/>
              </a:avLst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502CDCA6-16E5-17A5-0D8D-C791EA40A285}"/>
              </a:ext>
            </a:extLst>
          </p:cNvPr>
          <p:cNvSpPr txBox="1"/>
          <p:nvPr/>
        </p:nvSpPr>
        <p:spPr>
          <a:xfrm>
            <a:off x="10081629" y="5821993"/>
            <a:ext cx="2722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註：黑字是主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架</a:t>
            </a:r>
            <a:endParaRPr kumimoji="1"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kumimoji="1"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kumimoji="1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字是</a:t>
            </a: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kumimoji="1" lang="zh-TW" altLang="en-US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藍</a:t>
            </a:r>
            <a:r>
              <a:rPr kumimoji="1" lang="zh-TW" altLang="en-US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字是負面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41" grpId="0" animBg="1"/>
      <p:bldP spid="42" grpId="0" animBg="1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86894" y="214609"/>
            <a:ext cx="2646878" cy="72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ts val="4900"/>
              </a:lnSpc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 信</a:t>
            </a:r>
          </a:p>
        </p:txBody>
      </p:sp>
      <p:sp>
        <p:nvSpPr>
          <p:cNvPr id="6" name="矩形 5"/>
          <p:cNvSpPr/>
          <p:nvPr/>
        </p:nvSpPr>
        <p:spPr>
          <a:xfrm>
            <a:off x="1599476" y="1161313"/>
            <a:ext cx="8682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華嚴經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信為道元功德母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長養一切諸善法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斷除疑網出愛流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開示涅槃無上道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56691" y="3510965"/>
            <a:ext cx="8711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信甚麼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有因果輪迴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道真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理真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天命真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3.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眾生必定成佛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了脫生死輪迴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203056" y="6488668"/>
            <a:ext cx="21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    5/34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流程圖: 或 7"/>
          <p:cNvSpPr/>
          <p:nvPr/>
        </p:nvSpPr>
        <p:spPr bwMode="auto">
          <a:xfrm>
            <a:off x="1367512" y="3784418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流程圖: 或 8"/>
          <p:cNvSpPr/>
          <p:nvPr/>
        </p:nvSpPr>
        <p:spPr bwMode="auto">
          <a:xfrm>
            <a:off x="1348464" y="1450803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923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5528" y="3041517"/>
            <a:ext cx="9984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4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08546" y="411536"/>
            <a:ext cx="101784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如何解脫輪迴   成就佛道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返清淨本心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29731" y="1397678"/>
            <a:ext cx="738909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福慧雙修</a:t>
            </a:r>
            <a:r>
              <a:rPr lang="zh-TW" altLang="en-US" sz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105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目的為淨化三障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5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05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何謂福慧雙修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252839" y="2255727"/>
            <a:ext cx="3084946" cy="6058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→體用一如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924707" y="2861534"/>
            <a:ext cx="943956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修福不離智慧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相用之時，體在其中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→自性之用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需漸次歷煉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53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修慧需有相用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借境煉性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→淨化識心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需時起觀照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490036" y="6431722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6/34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25958" y="5640304"/>
            <a:ext cx="1029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故福慧雙修</a:t>
            </a:r>
            <a:r>
              <a:rPr lang="en-US" altLang="zh-TW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體用一如</a:t>
            </a:r>
            <a:r>
              <a:rPr lang="en-US" altLang="zh-TW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，才能返清淨本心 </a:t>
            </a:r>
            <a:endParaRPr lang="zh-TW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流程圖: 或 10"/>
          <p:cNvSpPr/>
          <p:nvPr/>
        </p:nvSpPr>
        <p:spPr bwMode="auto">
          <a:xfrm>
            <a:off x="2074946" y="1708092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流程圖: 或 13"/>
          <p:cNvSpPr/>
          <p:nvPr/>
        </p:nvSpPr>
        <p:spPr bwMode="auto">
          <a:xfrm>
            <a:off x="2074946" y="2451053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流程圖: 或 14"/>
          <p:cNvSpPr/>
          <p:nvPr/>
        </p:nvSpPr>
        <p:spPr bwMode="auto">
          <a:xfrm>
            <a:off x="2074946" y="5839626"/>
            <a:ext cx="251012" cy="215153"/>
          </a:xfrm>
          <a:prstGeom prst="flowChartOr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4646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28799" y="206573"/>
            <a:ext cx="6920753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行入修福  理入修慧</a:t>
            </a:r>
          </a:p>
        </p:txBody>
      </p:sp>
      <p:sp>
        <p:nvSpPr>
          <p:cNvPr id="5" name="矩形 4"/>
          <p:cNvSpPr/>
          <p:nvPr/>
        </p:nvSpPr>
        <p:spPr>
          <a:xfrm>
            <a:off x="1381567" y="1020505"/>
            <a:ext cx="106125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100"/>
              </a:lnSpc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solidFill>
                  <a:srgbClr val="C00000"/>
                </a:solidFill>
                <a:latin typeface="+mn-ea"/>
              </a:rPr>
              <a:t>1.</a:t>
            </a:r>
            <a:r>
              <a:rPr lang="zh-TW" altLang="en-US" sz="3600" dirty="0">
                <a:solidFill>
                  <a:srgbClr val="C00000"/>
                </a:solidFill>
                <a:latin typeface="+mn-ea"/>
              </a:rPr>
              <a:t>修福方法  </a:t>
            </a:r>
            <a:r>
              <a:rPr lang="en-US" altLang="zh-TW" sz="3600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3600" dirty="0">
                <a:solidFill>
                  <a:srgbClr val="C00000"/>
                </a:solidFill>
                <a:latin typeface="+mn-ea"/>
              </a:rPr>
              <a:t>途徑</a:t>
            </a:r>
            <a:r>
              <a:rPr lang="en-US" altLang="zh-TW" sz="3600" dirty="0">
                <a:solidFill>
                  <a:srgbClr val="C00000"/>
                </a:solidFill>
                <a:latin typeface="+mn-ea"/>
              </a:rPr>
              <a:t>):</a:t>
            </a:r>
          </a:p>
          <a:p>
            <a:pPr lvl="0">
              <a:lnSpc>
                <a:spcPts val="6100"/>
              </a:lnSpc>
            </a:pPr>
            <a:r>
              <a:rPr lang="zh-TW" altLang="en-US" sz="4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zh-TW" altLang="en-US" sz="3600" dirty="0">
                <a:solidFill>
                  <a:srgbClr val="002060"/>
                </a:solidFill>
                <a:latin typeface="+mn-ea"/>
              </a:rPr>
              <a:t>講經說法、辦道渡人、佈施、誦經念佛、</a:t>
            </a:r>
          </a:p>
          <a:p>
            <a:pPr lvl="0">
              <a:lnSpc>
                <a:spcPts val="58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+mn-ea"/>
              </a:rPr>
              <a:t>   禮懺、禪修、放生、日常生活</a:t>
            </a:r>
            <a:r>
              <a:rPr lang="en-US" altLang="zh-TW" sz="3600" dirty="0">
                <a:solidFill>
                  <a:srgbClr val="002060"/>
                </a:solidFill>
                <a:latin typeface="+mn-ea"/>
              </a:rPr>
              <a:t>…</a:t>
            </a:r>
            <a:r>
              <a:rPr lang="zh-TW" altLang="en-US" sz="3600" dirty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3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14245" y="3360055"/>
            <a:ext cx="2403159" cy="2657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 施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法 施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無畏施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誦經念佛</a:t>
            </a:r>
          </a:p>
        </p:txBody>
      </p:sp>
      <p:sp>
        <p:nvSpPr>
          <p:cNvPr id="8" name="矩形 7"/>
          <p:cNvSpPr/>
          <p:nvPr/>
        </p:nvSpPr>
        <p:spPr>
          <a:xfrm>
            <a:off x="5468627" y="3617284"/>
            <a:ext cx="5597236" cy="21313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>
              <a:lnSpc>
                <a:spcPts val="5300"/>
              </a:lnSpc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有為入無為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漸次歷煉 → 自性之用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3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相用之時，體在其中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130939" y="6099266"/>
            <a:ext cx="942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無自性之用，增長福報難解生死煩惱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3773738" y="4454695"/>
            <a:ext cx="1600200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336230" y="6376265"/>
            <a:ext cx="92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7/34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040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4989" y="315814"/>
            <a:ext cx="90865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7800"/>
              </a:lnSpc>
            </a:pP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修慧方法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途徑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pPr lvl="0">
              <a:lnSpc>
                <a:spcPts val="7800"/>
              </a:lnSpc>
            </a:pPr>
            <a:r>
              <a:rPr lang="zh-TW" altLang="en-US" sz="4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三教經典  正知正見  廣學多聞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078183" y="2541636"/>
            <a:ext cx="2918689" cy="1754326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三教經典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仙佛聖訓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正知正見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56179" y="2541635"/>
            <a:ext cx="287250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精進參悟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真知真行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解行相應</a:t>
            </a:r>
          </a:p>
        </p:txBody>
      </p:sp>
      <p:sp>
        <p:nvSpPr>
          <p:cNvPr id="22" name="矩形 21"/>
          <p:cNvSpPr/>
          <p:nvPr/>
        </p:nvSpPr>
        <p:spPr>
          <a:xfrm>
            <a:off x="1627844" y="5011252"/>
            <a:ext cx="908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轉成實相真如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（偏修慧－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乾慧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：知解宗徒）</a:t>
            </a:r>
            <a:endParaRPr kumimoji="1" lang="zh-TW" alt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5237922" y="3429001"/>
            <a:ext cx="1577207" cy="402871"/>
          </a:xfrm>
          <a:prstGeom prst="rightArrow">
            <a:avLst>
              <a:gd name="adj1" fmla="val 449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592619" y="6390860"/>
            <a:ext cx="84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8/34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2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077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6378" y="1196498"/>
            <a:ext cx="2296843" cy="50295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迴向功德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迴果向因迴因向果</a:t>
            </a:r>
          </a:p>
          <a:p>
            <a:pPr lvl="0">
              <a:lnSpc>
                <a:spcPts val="55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迴小向大迴事向理迴俗向真迴有向無</a:t>
            </a:r>
          </a:p>
        </p:txBody>
      </p:sp>
      <p:sp>
        <p:nvSpPr>
          <p:cNvPr id="2" name="矩形 1"/>
          <p:cNvSpPr/>
          <p:nvPr/>
        </p:nvSpPr>
        <p:spPr>
          <a:xfrm>
            <a:off x="3105836" y="1037774"/>
            <a:ext cx="8697182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華嚴經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迴向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真實義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迴前解行以向真證，廣益自他令行彌綸，無不周故。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以少善根引無量果者，謂迴向心。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迴者，轉也，向者，趣也。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轉自萬行，趣向三處，謂眾生、菩提及以實際，迴向三處，就是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上求佛道、下化眾生，誓證菩提。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348720" y="6363682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9/34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7436" y="211035"/>
            <a:ext cx="3731979" cy="6822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廣義迴向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297764" y="59511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  <a:hlinkClick r:id="rId3" action="ppaction://hlinkpres?slideindex=1&amp;slidetitle="/>
              </a:rPr>
              <a:t>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9981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Calibri Light-Constantia">
      <a:majorFont>
        <a:latin typeface="Calibri Ligh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2BD21B9E-497C-4442-8CEF-0EA66631C786}" vid="{7744D5E5-AE9F-402F-A8C1-148755C632EF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佈景主題1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2BD21B9E-497C-4442-8CEF-0EA66631C786}" vid="{7744D5E5-AE9F-402F-A8C1-148755C632EF}"/>
    </a:ext>
  </a:extLst>
</a:theme>
</file>

<file path=ppt/theme/theme6.xml><?xml version="1.0" encoding="utf-8"?>
<a:theme xmlns:a="http://schemas.openxmlformats.org/drawingml/2006/main" name="2_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佈景主題1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2BD21B9E-497C-4442-8CEF-0EA66631C786}" vid="{7744D5E5-AE9F-402F-A8C1-148755C632EF}"/>
    </a:ext>
  </a:extLst>
</a:theme>
</file>

<file path=ppt/theme/theme8.xml><?xml version="1.0" encoding="utf-8"?>
<a:theme xmlns:a="http://schemas.openxmlformats.org/drawingml/2006/main" name="3_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3810</Words>
  <Application>Microsoft Office PowerPoint</Application>
  <PresentationFormat>寬螢幕</PresentationFormat>
  <Paragraphs>470</Paragraphs>
  <Slides>39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39</vt:i4>
      </vt:variant>
    </vt:vector>
  </HeadingPairs>
  <TitlesOfParts>
    <vt:vector size="66" baseType="lpstr">
      <vt:lpstr>AR KaiB5 Medium</vt:lpstr>
      <vt:lpstr>方正姚体</vt:lpstr>
      <vt:lpstr>Heiti SC Medium</vt:lpstr>
      <vt:lpstr>华文楷体</vt:lpstr>
      <vt:lpstr>华文新魏</vt:lpstr>
      <vt:lpstr>新細明體</vt:lpstr>
      <vt:lpstr>新細明體</vt:lpstr>
      <vt:lpstr>標楷體</vt:lpstr>
      <vt:lpstr>Arial</vt:lpstr>
      <vt:lpstr>Calibri</vt:lpstr>
      <vt:lpstr>Calibri Light</vt:lpstr>
      <vt:lpstr>Cambria</vt:lpstr>
      <vt:lpstr>Constantia</vt:lpstr>
      <vt:lpstr>Maiandra GD</vt:lpstr>
      <vt:lpstr>Rockwell</vt:lpstr>
      <vt:lpstr>Times New Roman</vt:lpstr>
      <vt:lpstr>Tw Cen MT</vt:lpstr>
      <vt:lpstr>Wingdings 2</vt:lpstr>
      <vt:lpstr>佈景主題1</vt:lpstr>
      <vt:lpstr>自訂設計</vt:lpstr>
      <vt:lpstr>1_自訂設計</vt:lpstr>
      <vt:lpstr>1_龍騰四海</vt:lpstr>
      <vt:lpstr>1_佈景主題1</vt:lpstr>
      <vt:lpstr>2_龍騰四海</vt:lpstr>
      <vt:lpstr>2_佈景主題1</vt:lpstr>
      <vt:lpstr>3_龍騰四海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迴  向 </vt:lpstr>
      <vt:lpstr>PowerPoint 簡報</vt:lpstr>
      <vt:lpstr>PowerPoint 簡報</vt:lpstr>
      <vt:lpstr>PowerPoint 簡報</vt:lpstr>
      <vt:lpstr>PowerPoint 簡報</vt:lpstr>
      <vt:lpstr>勸發菩提心-八種發心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大智度論》三法印:諸行無常、諸法無我、涅槃寂靜</vt:lpstr>
      <vt:lpstr>淨三障</vt:lpstr>
      <vt:lpstr>煩惱障</vt:lpstr>
      <vt:lpstr>如何淨化煩惱障</vt:lpstr>
      <vt:lpstr>行功立德消業障  →  化於無間</vt:lpstr>
      <vt:lpstr>行功立德消業障→化於無間</vt:lpstr>
      <vt:lpstr>報 障</vt:lpstr>
      <vt:lpstr>復本性清淨</vt:lpstr>
      <vt:lpstr>結 語</vt:lpstr>
      <vt:lpstr>修辦道成習慣，成道成自然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367</cp:revision>
  <dcterms:created xsi:type="dcterms:W3CDTF">2023-02-12T14:00:48Z</dcterms:created>
  <dcterms:modified xsi:type="dcterms:W3CDTF">2023-12-20T05:22:34Z</dcterms:modified>
</cp:coreProperties>
</file>